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Gill Sans"/>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vYArqcvdqOGZGvPiwJCDqi+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8BF55F-7A77-4DC0-82B0-EBD4D66302F6}">
  <a:tblStyle styleId="{CA8BF55F-7A77-4DC0-82B0-EBD4D66302F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GillSans-regular.fntdata"/><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0d579c28d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a0d579c28d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a3fa6aa37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a3fa6aa37c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8b7e5ad82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g98b7e5ad82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3fa6aa37c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a3fa6aa37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d4a8b4b6a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9d4a8b4b6a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736588"/>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400">
                <a:latin typeface="Gill Sans"/>
                <a:ea typeface="Gill Sans"/>
                <a:cs typeface="Gill Sans"/>
                <a:sym typeface="Gill Sans"/>
              </a:rPr>
              <a:t>Eje 2: Para movilizar epistemologías y voluntades diversas</a:t>
            </a:r>
            <a:endParaRPr sz="5400">
              <a:latin typeface="Gill Sans"/>
              <a:ea typeface="Gill Sans"/>
              <a:cs typeface="Gill Sans"/>
              <a:sym typeface="Gill Sans"/>
            </a:endParaRPr>
          </a:p>
        </p:txBody>
      </p:sp>
      <p:sp>
        <p:nvSpPr>
          <p:cNvPr id="85" name="Google Shape;85;p1"/>
          <p:cNvSpPr txBox="1"/>
          <p:nvPr>
            <p:ph idx="1" type="subTitle"/>
          </p:nvPr>
        </p:nvSpPr>
        <p:spPr>
          <a:xfrm>
            <a:off x="1524000" y="3201988"/>
            <a:ext cx="9144000" cy="102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3200"/>
              <a:buNone/>
            </a:pPr>
            <a:r>
              <a:rPr i="0" lang="en-US" sz="3200" u="none" strike="noStrike">
                <a:solidFill>
                  <a:srgbClr val="000000"/>
                </a:solidFill>
                <a:latin typeface="Gill Sans"/>
                <a:ea typeface="Gill Sans"/>
                <a:cs typeface="Gill Sans"/>
                <a:sym typeface="Gill Sans"/>
              </a:rPr>
              <a:t>Módulo 1: “El arte de ‘hacer investigación’ en la planificación esp</a:t>
            </a:r>
            <a:r>
              <a:rPr lang="en-US" sz="3200">
                <a:solidFill>
                  <a:srgbClr val="000000"/>
                </a:solidFill>
                <a:latin typeface="Gill Sans"/>
                <a:ea typeface="Gill Sans"/>
                <a:cs typeface="Gill Sans"/>
                <a:sym typeface="Gill Sans"/>
              </a:rPr>
              <a:t>a</a:t>
            </a:r>
            <a:r>
              <a:rPr i="0" lang="en-US" sz="3200" u="none" strike="noStrike">
                <a:solidFill>
                  <a:srgbClr val="000000"/>
                </a:solidFill>
                <a:latin typeface="Gill Sans"/>
                <a:ea typeface="Gill Sans"/>
                <a:cs typeface="Gill Sans"/>
                <a:sym typeface="Gill Sans"/>
              </a:rPr>
              <a:t>cial y regional” Silva et. al (2015)</a:t>
            </a:r>
            <a:endParaRPr sz="3200">
              <a:latin typeface="Gill Sans"/>
              <a:ea typeface="Gill Sans"/>
              <a:cs typeface="Gill Sans"/>
              <a:sym typeface="Gill Sans"/>
            </a:endParaRPr>
          </a:p>
          <a:p>
            <a:pPr indent="0" lvl="0" marL="0" rtl="0" algn="ctr">
              <a:lnSpc>
                <a:spcPct val="90000"/>
              </a:lnSpc>
              <a:spcBef>
                <a:spcPts val="1000"/>
              </a:spcBef>
              <a:spcAft>
                <a:spcPts val="0"/>
              </a:spcAft>
              <a:buClr>
                <a:schemeClr val="dk1"/>
              </a:buClr>
              <a:buSzPts val="3200"/>
              <a:buNone/>
            </a:pPr>
            <a:br>
              <a:rPr lang="en-US" sz="3200">
                <a:latin typeface="Gill Sans"/>
                <a:ea typeface="Gill Sans"/>
                <a:cs typeface="Gill Sans"/>
                <a:sym typeface="Gill Sans"/>
              </a:rPr>
            </a:br>
            <a:endParaRPr sz="3200">
              <a:latin typeface="Gill Sans"/>
              <a:ea typeface="Gill Sans"/>
              <a:cs typeface="Gill Sans"/>
              <a:sym typeface="Gill Sans"/>
            </a:endParaRPr>
          </a:p>
        </p:txBody>
      </p:sp>
      <p:sp>
        <p:nvSpPr>
          <p:cNvPr id="86" name="Google Shape;86;p1"/>
          <p:cNvSpPr txBox="1"/>
          <p:nvPr/>
        </p:nvSpPr>
        <p:spPr>
          <a:xfrm>
            <a:off x="2573867" y="4300609"/>
            <a:ext cx="7044300" cy="147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ill Sans"/>
                <a:ea typeface="Gill Sans"/>
                <a:cs typeface="Gill Sans"/>
                <a:sym typeface="Gill Sans"/>
              </a:rPr>
              <a:t>Habilidades</a:t>
            </a:r>
            <a:endParaRPr b="1" i="0" sz="18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ill Sans"/>
                <a:ea typeface="Gill Sans"/>
                <a:cs typeface="Gill Sans"/>
                <a:sym typeface="Gill Sans"/>
              </a:rPr>
              <a:t>Saber las características de la Investigación de la Planificación</a:t>
            </a:r>
            <a:endParaRPr b="0" i="0" sz="18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ill Sans"/>
                <a:ea typeface="Gill Sans"/>
                <a:cs typeface="Gill Sans"/>
                <a:sym typeface="Gill Sans"/>
              </a:rPr>
              <a:t>Reconocer las tradiciones que han influenciado a la Investigación de la Planificación</a:t>
            </a:r>
            <a:endParaRPr b="0" i="0" sz="18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ill Sans"/>
                <a:ea typeface="Gill Sans"/>
                <a:cs typeface="Gill Sans"/>
                <a:sym typeface="Gill Sans"/>
              </a:rPr>
              <a:t>Entender los objetivos prácticos, éticos e innovadores del área</a:t>
            </a:r>
            <a:endParaRPr b="0" i="0" sz="1800" u="none" cap="none" strike="noStrike">
              <a:solidFill>
                <a:schemeClr val="dk1"/>
              </a:solidFill>
              <a:latin typeface="Gill Sans"/>
              <a:ea typeface="Gill Sans"/>
              <a:cs typeface="Gill Sans"/>
              <a:sym typeface="Gill Sans"/>
            </a:endParaRPr>
          </a:p>
        </p:txBody>
      </p:sp>
      <p:sp>
        <p:nvSpPr>
          <p:cNvPr id="87" name="Google Shape;87;p1"/>
          <p:cNvSpPr txBox="1"/>
          <p:nvPr/>
        </p:nvSpPr>
        <p:spPr>
          <a:xfrm>
            <a:off x="-14275" y="6043625"/>
            <a:ext cx="8244000" cy="814200"/>
          </a:xfrm>
          <a:prstGeom prst="rect">
            <a:avLst/>
          </a:prstGeom>
          <a:solidFill>
            <a:srgbClr val="0000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Fuente: Silva, Elisabete A., Healey, Patsy, Harris, Neil Robert and Van den Broek, Pieter (2015). The craft of 'doing research' in spatial and regional planning. </a:t>
            </a:r>
            <a:r>
              <a:rPr b="0" i="1" lang="en-US" sz="1400" u="none" cap="none" strike="noStrike">
                <a:solidFill>
                  <a:srgbClr val="FFFFFF"/>
                </a:solidFill>
                <a:latin typeface="Calibri"/>
                <a:ea typeface="Calibri"/>
                <a:cs typeface="Calibri"/>
                <a:sym typeface="Calibri"/>
              </a:rPr>
              <a:t>The Routledge Handbook of Planning Reserch Methods</a:t>
            </a:r>
            <a:r>
              <a:rPr b="0" i="0" lang="en-US" sz="1400" u="none" cap="none" strike="noStrike">
                <a:solidFill>
                  <a:srgbClr val="FFFFFF"/>
                </a:solidFill>
                <a:latin typeface="Calibri"/>
                <a:ea typeface="Calibri"/>
                <a:cs typeface="Calibri"/>
                <a:sym typeface="Calibri"/>
              </a:rPr>
              <a:t>, New York, NY: Routledge, xxiv-xlii.</a:t>
            </a:r>
            <a:endParaRPr b="0" i="1" sz="14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aphicFrame>
        <p:nvGraphicFramePr>
          <p:cNvPr id="92" name="Google Shape;92;p2"/>
          <p:cNvGraphicFramePr/>
          <p:nvPr/>
        </p:nvGraphicFramePr>
        <p:xfrm>
          <a:off x="433388" y="1517375"/>
          <a:ext cx="3000000" cy="3000000"/>
        </p:xfrm>
        <a:graphic>
          <a:graphicData uri="http://schemas.openxmlformats.org/drawingml/2006/table">
            <a:tbl>
              <a:tblPr>
                <a:noFill/>
                <a:tableStyleId>{CA8BF55F-7A77-4DC0-82B0-EBD4D66302F6}</a:tableStyleId>
              </a:tblPr>
              <a:tblGrid>
                <a:gridCol w="409575"/>
                <a:gridCol w="1038250"/>
                <a:gridCol w="1838300"/>
                <a:gridCol w="1347775"/>
                <a:gridCol w="1690700"/>
                <a:gridCol w="1362075"/>
                <a:gridCol w="1495425"/>
                <a:gridCol w="2143125"/>
              </a:tblGrid>
              <a:tr h="3114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 </a:t>
                      </a:r>
                      <a:endParaRPr sz="10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Gill Sans"/>
                          <a:ea typeface="Gill Sans"/>
                          <a:cs typeface="Gill Sans"/>
                          <a:sym typeface="Gill Sans"/>
                        </a:rPr>
                        <a:t>Concepto</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Gill Sans"/>
                          <a:ea typeface="Gill Sans"/>
                          <a:cs typeface="Gill Sans"/>
                          <a:sym typeface="Gill Sans"/>
                        </a:rPr>
                        <a:t>Definición</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Gill Sans"/>
                          <a:ea typeface="Gill Sans"/>
                          <a:cs typeface="Gill Sans"/>
                          <a:sym typeface="Gill Sans"/>
                        </a:rPr>
                        <a:t>Origen</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a:latin typeface="Gill Sans"/>
                          <a:ea typeface="Gill Sans"/>
                          <a:cs typeface="Gill Sans"/>
                          <a:sym typeface="Gill Sans"/>
                        </a:rPr>
                        <a:t>Enfoque</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Gill Sans"/>
                          <a:ea typeface="Gill Sans"/>
                          <a:cs typeface="Gill Sans"/>
                          <a:sym typeface="Gill Sans"/>
                        </a:rPr>
                        <a:t>Similitudes</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a:latin typeface="Gill Sans"/>
                          <a:ea typeface="Gill Sans"/>
                          <a:cs typeface="Gill Sans"/>
                          <a:sym typeface="Gill Sans"/>
                        </a:rPr>
                        <a:t>Estrategia principal</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Gill Sans"/>
                          <a:ea typeface="Gill Sans"/>
                          <a:cs typeface="Gill Sans"/>
                          <a:sym typeface="Gill Sans"/>
                        </a:rPr>
                        <a:t>Orientación de acción </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518700">
                <a:tc rowSpan="2">
                  <a:txBody>
                    <a:bodyPr/>
                    <a:lstStyle/>
                    <a:p>
                      <a:pPr indent="0" lvl="0" marL="0" rtl="0" algn="r">
                        <a:lnSpc>
                          <a:spcPct val="115000"/>
                        </a:lnSpc>
                        <a:spcBef>
                          <a:spcPts val="0"/>
                        </a:spcBef>
                        <a:spcAft>
                          <a:spcPts val="0"/>
                        </a:spcAft>
                        <a:buNone/>
                      </a:pPr>
                      <a:r>
                        <a:rPr lang="en-US" sz="1000">
                          <a:latin typeface="Gill Sans"/>
                          <a:ea typeface="Gill Sans"/>
                          <a:cs typeface="Gill Sans"/>
                          <a:sym typeface="Gill Sans"/>
                        </a:rPr>
                        <a:t>1</a:t>
                      </a:r>
                      <a:endParaRPr sz="1000">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rowSpan="2">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Gill Sans"/>
                          <a:ea typeface="Gill Sans"/>
                          <a:cs typeface="Gill Sans"/>
                          <a:sym typeface="Gill Sans"/>
                        </a:rPr>
                        <a:t>Investigación Sistémica</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Un trabajo creativo llevado a cabo bajo bases sistémicas con el propósito de incrementar el 'inventario' de conocimiento. Este conocimiento es sobre el ser humano, la cultura, la sociedad y el uso de este 'inventario' para diseñar nuevas aplicaciones </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Frascati Manual (OECD, 2002)</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Naturaleza sistémica, más allá de la duda general (diseño cuidadoso de los procesos y enfoque para recolectar y analizar datos).</a:t>
                      </a:r>
                      <a:endParaRPr sz="10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2. El conocimiento es nuevo.</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Énfasis en el conocimiento.</a:t>
                      </a:r>
                      <a:endParaRPr sz="10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2. La investigación es un proceso interactivo.</a:t>
                      </a:r>
                      <a:endParaRPr sz="10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3. La investigación es un proceso práctico que busca aplicar el conocimiento.</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Reducen una problemático para enfocarse en elementos y relaciones claves (unidad de análisis)</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Se supone que quien investiga tiene total agencia en elegir y moldear sus tópicos de investigación y sus preguntas.</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82950">
                <a:tc vMerge="1"/>
                <a:tc vMerge="1"/>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Un proceso de investigación que lleva a nuevas perspectivas, las cuales son compartidas/difundidas.</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Higher Education Funding Council for England (2011). Instituciones académicas de Reino Unido</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El conocimiento es aplicado de tal manera que lleva a nuevas perspectivas.</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c vMerge="1"/>
              </a:tr>
              <a:tr h="1727825">
                <a:tc>
                  <a:txBody>
                    <a:bodyPr/>
                    <a:lstStyle/>
                    <a:p>
                      <a:pPr indent="0" lvl="0" marL="0" marR="0" rtl="0" algn="r">
                        <a:lnSpc>
                          <a:spcPct val="115000"/>
                        </a:lnSpc>
                        <a:spcBef>
                          <a:spcPts val="0"/>
                        </a:spcBef>
                        <a:spcAft>
                          <a:spcPts val="0"/>
                        </a:spcAft>
                        <a:buClr>
                          <a:srgbClr val="000000"/>
                        </a:buClr>
                        <a:buSzPts val="1000"/>
                        <a:buFont typeface="Arial"/>
                        <a:buNone/>
                      </a:pPr>
                      <a:r>
                        <a:rPr lang="en-US" sz="1000">
                          <a:latin typeface="Gill Sans"/>
                          <a:ea typeface="Gill Sans"/>
                          <a:cs typeface="Gill Sans"/>
                          <a:sym typeface="Gill Sans"/>
                        </a:rPr>
                        <a:t>2</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Gill Sans"/>
                          <a:ea typeface="Gill Sans"/>
                          <a:cs typeface="Gill Sans"/>
                          <a:sym typeface="Gill Sans"/>
                        </a:rPr>
                        <a:t>"Planning activity"</a:t>
                      </a:r>
                      <a:endParaRPr b="1"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Forma de acción colectiva de acción centrada </a:t>
                      </a:r>
                      <a:r>
                        <a:rPr lang="en-US" sz="1000">
                          <a:latin typeface="Gill Sans"/>
                          <a:ea typeface="Gill Sans"/>
                          <a:cs typeface="Gill Sans"/>
                          <a:sym typeface="Gill Sans"/>
                        </a:rPr>
                        <a:t>en el desarrollo de lugares/espacios actuales y futuros.</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Término propuesto por los autores de la discusión (Silva et al.)</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Forma de gobernanza de un espacio.</a:t>
                      </a:r>
                      <a:endParaRPr sz="10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2. Involucra procesos que traen el conocimiento a ser soporte de las posibilidades de acción.</a:t>
                      </a:r>
                      <a:endParaRPr sz="10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3. El conocimiento también está basado en conocimiento experiencial, práctico y local.</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La disciplina es definida por su enfoque práctico.</a:t>
                      </a:r>
                      <a:endParaRPr sz="10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2. La investigación es descriptiva y tiene propósitos explicativos.</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Se necesita ser consciente de las múltiples dimensiones y relaciones que impactan una problemática práctica y particular. Es un gran desafío para le investigadore resolver el enfoque primario apropiado.</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1. Es necesario una sensibilidad sociopolítica  y cuidadosa ética. Es decir, ser consciente del contexto sociopolítico de su investigación y la de otres (¿Mantiene el status quo y el interés de quien la financia, o es empoderante y transformativa?)</a:t>
                      </a:r>
                      <a:endParaRPr sz="10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Gill Sans"/>
                          <a:ea typeface="Gill Sans"/>
                          <a:cs typeface="Gill Sans"/>
                          <a:sym typeface="Gill Sans"/>
                        </a:rPr>
                        <a:t>2. Hace evidente la relación entre la investigación, sus financiadores y les usuaries de sus resultados.</a:t>
                      </a:r>
                      <a:endParaRPr sz="10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065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ill Sans"/>
                          <a:ea typeface="Gill Sans"/>
                          <a:cs typeface="Gill Sans"/>
                          <a:sym typeface="Gill Sans"/>
                        </a:rPr>
                        <a:t> </a:t>
                      </a:r>
                      <a:endParaRPr sz="11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7">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ill Sans"/>
                          <a:ea typeface="Gill Sans"/>
                          <a:cs typeface="Gill Sans"/>
                          <a:sym typeface="Gill Sans"/>
                        </a:rPr>
                        <a:t>Fuente: Silva et al. p. xxviii-xxv</a:t>
                      </a:r>
                      <a:endParaRPr sz="11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r>
            </a:tbl>
          </a:graphicData>
        </a:graphic>
      </p:graphicFrame>
      <p:sp>
        <p:nvSpPr>
          <p:cNvPr id="93" name="Google Shape;93;p2"/>
          <p:cNvSpPr txBox="1"/>
          <p:nvPr>
            <p:ph idx="1" type="subTitle"/>
          </p:nvPr>
        </p:nvSpPr>
        <p:spPr>
          <a:xfrm>
            <a:off x="1524000" y="101599"/>
            <a:ext cx="9144000" cy="517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3200"/>
              <a:buNone/>
            </a:pPr>
            <a:r>
              <a:rPr lang="en-US" sz="3200">
                <a:solidFill>
                  <a:srgbClr val="000000"/>
                </a:solidFill>
                <a:latin typeface="Gill Sans"/>
                <a:ea typeface="Gill Sans"/>
                <a:cs typeface="Gill Sans"/>
                <a:sym typeface="Gill Sans"/>
              </a:rPr>
              <a:t>Definiciones de la Investigación en la Planificación</a:t>
            </a:r>
            <a:endParaRPr sz="3200">
              <a:latin typeface="Gill Sans"/>
              <a:ea typeface="Gill Sans"/>
              <a:cs typeface="Gill Sans"/>
              <a:sym typeface="Gill Sans"/>
            </a:endParaRPr>
          </a:p>
        </p:txBody>
      </p:sp>
      <p:sp>
        <p:nvSpPr>
          <p:cNvPr id="94" name="Google Shape;94;p2"/>
          <p:cNvSpPr txBox="1"/>
          <p:nvPr/>
        </p:nvSpPr>
        <p:spPr>
          <a:xfrm>
            <a:off x="671525" y="600075"/>
            <a:ext cx="10844100" cy="828600"/>
          </a:xfrm>
          <a:prstGeom prst="rect">
            <a:avLst/>
          </a:prstGeom>
          <a:solidFill>
            <a:srgbClr val="FFF2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En la literatura, no se suele encontrar discusiones sobre la investigación/ metodologías específicas de la Planificación como disciplina. Esto provoca una falta de atención sobre cuál es el objeto de investigación de la disciplina y las metodologías aplicadas para averiguar sobre este y </a:t>
            </a:r>
            <a:r>
              <a:rPr lang="en-US">
                <a:latin typeface="Gill Sans"/>
                <a:ea typeface="Gill Sans"/>
                <a:cs typeface="Gill Sans"/>
                <a:sym typeface="Gill Sans"/>
              </a:rPr>
              <a:t>las comunidades.</a:t>
            </a:r>
            <a:r>
              <a:rPr b="0" i="0" lang="en-US" sz="1400" u="none" cap="none" strike="noStrike">
                <a:solidFill>
                  <a:srgbClr val="000000"/>
                </a:solidFill>
                <a:latin typeface="Gill Sans"/>
                <a:ea typeface="Gill Sans"/>
                <a:cs typeface="Gill Sans"/>
                <a:sym typeface="Gill Sans"/>
              </a:rPr>
              <a:t> Esta sección señala la definición general de ‘investigación’ y se compara con la específica dentro del área de la Planificación espacial.</a:t>
            </a:r>
            <a:endParaRPr b="0" i="0" sz="1400" u="none" cap="none" strike="noStrike">
              <a:solidFill>
                <a:srgbClr val="000000"/>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838200" y="0"/>
            <a:ext cx="10515600" cy="1218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3600">
                <a:latin typeface="Gill Sans"/>
                <a:ea typeface="Gill Sans"/>
                <a:cs typeface="Gill Sans"/>
                <a:sym typeface="Gill Sans"/>
              </a:rPr>
              <a:t>Características claves de los estudios de la planificación</a:t>
            </a:r>
            <a:endParaRPr sz="4000">
              <a:latin typeface="Gill Sans"/>
              <a:ea typeface="Gill Sans"/>
              <a:cs typeface="Gill Sans"/>
              <a:sym typeface="Gill Sans"/>
            </a:endParaRPr>
          </a:p>
        </p:txBody>
      </p:sp>
      <p:sp>
        <p:nvSpPr>
          <p:cNvPr id="100" name="Google Shape;100;p3"/>
          <p:cNvSpPr/>
          <p:nvPr/>
        </p:nvSpPr>
        <p:spPr>
          <a:xfrm>
            <a:off x="457725" y="2401388"/>
            <a:ext cx="3479100" cy="11229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4359088" y="2401388"/>
            <a:ext cx="3479100" cy="11229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8260473" y="2401388"/>
            <a:ext cx="3479100" cy="11229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p:nvPr/>
        </p:nvSpPr>
        <p:spPr>
          <a:xfrm>
            <a:off x="457725" y="3982550"/>
            <a:ext cx="3479100" cy="11229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4356438" y="3982550"/>
            <a:ext cx="3479100" cy="11229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8255163" y="3982550"/>
            <a:ext cx="3479100" cy="11229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4356438" y="5463750"/>
            <a:ext cx="3479100" cy="11229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1567275" y="1147550"/>
            <a:ext cx="9091200" cy="7956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La planificación suele conectarse con las amplias tradiciones investigativas de las ciencias sociales y naturales. Sin embargo, hay aspectos de la disciplina y su investigación que, aunque no sean únicos al área, Silvia et al. (2015) considera como distintivos del contexto y ambiente de la planificación (si es que estas características son combinadas entre sí).</a:t>
            </a:r>
            <a:endParaRPr b="0" i="0" sz="1400" u="none" cap="none" strike="noStrike">
              <a:solidFill>
                <a:srgbClr val="000000"/>
              </a:solidFill>
              <a:latin typeface="Gill Sans"/>
              <a:ea typeface="Gill Sans"/>
              <a:cs typeface="Gill Sans"/>
              <a:sym typeface="Gill Sans"/>
            </a:endParaRPr>
          </a:p>
        </p:txBody>
      </p:sp>
      <p:sp>
        <p:nvSpPr>
          <p:cNvPr id="108" name="Google Shape;108;p3"/>
          <p:cNvSpPr txBox="1"/>
          <p:nvPr/>
        </p:nvSpPr>
        <p:spPr>
          <a:xfrm>
            <a:off x="737475" y="2213275"/>
            <a:ext cx="2867100" cy="3285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Orientación a la acción </a:t>
            </a:r>
            <a:endParaRPr b="1" i="0" sz="1400" u="none" cap="none" strike="noStrike">
              <a:solidFill>
                <a:srgbClr val="000000"/>
              </a:solidFill>
              <a:latin typeface="Gill Sans"/>
              <a:ea typeface="Gill Sans"/>
              <a:cs typeface="Gill Sans"/>
              <a:sym typeface="Gill Sans"/>
            </a:endParaRPr>
          </a:p>
        </p:txBody>
      </p:sp>
      <p:sp>
        <p:nvSpPr>
          <p:cNvPr id="109" name="Google Shape;109;p3"/>
          <p:cNvSpPr txBox="1"/>
          <p:nvPr/>
        </p:nvSpPr>
        <p:spPr>
          <a:xfrm>
            <a:off x="4638825" y="2100275"/>
            <a:ext cx="2948100" cy="4416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Enfoque explícitamente normativo </a:t>
            </a:r>
            <a:endParaRPr b="1" i="0" sz="1400" u="none" cap="none" strike="noStrike">
              <a:solidFill>
                <a:srgbClr val="000000"/>
              </a:solidFill>
              <a:latin typeface="Gill Sans"/>
              <a:ea typeface="Gill Sans"/>
              <a:cs typeface="Gill Sans"/>
              <a:sym typeface="Gill Sans"/>
            </a:endParaRPr>
          </a:p>
        </p:txBody>
      </p:sp>
      <p:sp>
        <p:nvSpPr>
          <p:cNvPr id="110" name="Google Shape;110;p3"/>
          <p:cNvSpPr txBox="1"/>
          <p:nvPr/>
        </p:nvSpPr>
        <p:spPr>
          <a:xfrm>
            <a:off x="8384526" y="2100275"/>
            <a:ext cx="3231000" cy="4416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Reconocimiento del conocimiento sistemáticamente producido</a:t>
            </a:r>
            <a:endParaRPr b="1" i="0" sz="1400" u="none" cap="none" strike="noStrike">
              <a:solidFill>
                <a:srgbClr val="000000"/>
              </a:solidFill>
              <a:latin typeface="Gill Sans"/>
              <a:ea typeface="Gill Sans"/>
              <a:cs typeface="Gill Sans"/>
              <a:sym typeface="Gill Sans"/>
            </a:endParaRPr>
          </a:p>
        </p:txBody>
      </p:sp>
      <p:sp>
        <p:nvSpPr>
          <p:cNvPr id="111" name="Google Shape;111;p3"/>
          <p:cNvSpPr txBox="1"/>
          <p:nvPr/>
        </p:nvSpPr>
        <p:spPr>
          <a:xfrm>
            <a:off x="581775" y="3637700"/>
            <a:ext cx="3231000" cy="4416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Interés en las cualidades de un lugar y sus relaciones espaciales </a:t>
            </a:r>
            <a:endParaRPr b="1" i="0" sz="1400" u="none" cap="none" strike="noStrike">
              <a:solidFill>
                <a:srgbClr val="000000"/>
              </a:solidFill>
              <a:latin typeface="Gill Sans"/>
              <a:ea typeface="Gill Sans"/>
              <a:cs typeface="Gill Sans"/>
              <a:sym typeface="Gill Sans"/>
            </a:endParaRPr>
          </a:p>
        </p:txBody>
      </p:sp>
      <p:sp>
        <p:nvSpPr>
          <p:cNvPr id="112" name="Google Shape;112;p3"/>
          <p:cNvSpPr txBox="1"/>
          <p:nvPr/>
        </p:nvSpPr>
        <p:spPr>
          <a:xfrm>
            <a:off x="4480500" y="3637700"/>
            <a:ext cx="3231000" cy="4416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Sensibilidad a la diversidad de disciplinas y paradigmas</a:t>
            </a:r>
            <a:endParaRPr b="1" i="0" sz="1400" u="none" cap="none" strike="noStrike">
              <a:solidFill>
                <a:srgbClr val="000000"/>
              </a:solidFill>
              <a:latin typeface="Gill Sans"/>
              <a:ea typeface="Gill Sans"/>
              <a:cs typeface="Gill Sans"/>
              <a:sym typeface="Gill Sans"/>
            </a:endParaRPr>
          </a:p>
        </p:txBody>
      </p:sp>
      <p:sp>
        <p:nvSpPr>
          <p:cNvPr id="113" name="Google Shape;113;p3"/>
          <p:cNvSpPr txBox="1"/>
          <p:nvPr/>
        </p:nvSpPr>
        <p:spPr>
          <a:xfrm>
            <a:off x="8379225" y="3637700"/>
            <a:ext cx="3231000" cy="4416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Consciencia de los contextos institucionales-políticos</a:t>
            </a:r>
            <a:endParaRPr b="1" i="0" sz="1400" u="none" cap="none" strike="noStrike">
              <a:solidFill>
                <a:srgbClr val="000000"/>
              </a:solidFill>
              <a:latin typeface="Gill Sans"/>
              <a:ea typeface="Gill Sans"/>
              <a:cs typeface="Gill Sans"/>
              <a:sym typeface="Gill Sans"/>
            </a:endParaRPr>
          </a:p>
        </p:txBody>
      </p:sp>
      <p:sp>
        <p:nvSpPr>
          <p:cNvPr id="114" name="Google Shape;114;p3"/>
          <p:cNvSpPr txBox="1"/>
          <p:nvPr/>
        </p:nvSpPr>
        <p:spPr>
          <a:xfrm>
            <a:off x="4480500" y="5275125"/>
            <a:ext cx="3231000" cy="3285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Sensibilidad a la dimensión ética </a:t>
            </a:r>
            <a:endParaRPr b="1" i="0" sz="1400" u="none" cap="none" strike="noStrike">
              <a:solidFill>
                <a:srgbClr val="000000"/>
              </a:solidFill>
              <a:latin typeface="Gill Sans"/>
              <a:ea typeface="Gill Sans"/>
              <a:cs typeface="Gill Sans"/>
              <a:sym typeface="Gill Sans"/>
            </a:endParaRPr>
          </a:p>
        </p:txBody>
      </p:sp>
      <p:sp>
        <p:nvSpPr>
          <p:cNvPr id="115" name="Google Shape;115;p3"/>
          <p:cNvSpPr txBox="1"/>
          <p:nvPr/>
        </p:nvSpPr>
        <p:spPr>
          <a:xfrm>
            <a:off x="550725" y="2512100"/>
            <a:ext cx="3293100" cy="901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Tener presente las razones sociales y políticas de por qué se quiere realizar la investigación (y por qué la investigación ‘haría una diferencia’ en relación a estas razones)</a:t>
            </a:r>
            <a:endParaRPr b="0" i="0" sz="1100" u="none" cap="none" strike="noStrike">
              <a:solidFill>
                <a:srgbClr val="000000"/>
              </a:solidFill>
              <a:latin typeface="Gill Sans"/>
              <a:ea typeface="Gill Sans"/>
              <a:cs typeface="Gill Sans"/>
              <a:sym typeface="Gill Sans"/>
            </a:endParaRPr>
          </a:p>
        </p:txBody>
      </p:sp>
      <p:sp>
        <p:nvSpPr>
          <p:cNvPr id="116" name="Google Shape;116;p3"/>
          <p:cNvSpPr txBox="1"/>
          <p:nvPr/>
        </p:nvSpPr>
        <p:spPr>
          <a:xfrm>
            <a:off x="4452100" y="2529351"/>
            <a:ext cx="3293100" cy="901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Saber los valores que genera el interés por investigar. Tomando en cuenta que la planificación tiene el objetivo de responder a ‘lo que debería ser’, esta también moldea relaciones de poder</a:t>
            </a:r>
            <a:endParaRPr b="0" i="0" sz="1100" u="none" cap="none" strike="noStrike">
              <a:solidFill>
                <a:srgbClr val="000000"/>
              </a:solidFill>
              <a:latin typeface="Gill Sans"/>
              <a:ea typeface="Gill Sans"/>
              <a:cs typeface="Gill Sans"/>
              <a:sym typeface="Gill Sans"/>
            </a:endParaRPr>
          </a:p>
        </p:txBody>
      </p:sp>
      <p:sp>
        <p:nvSpPr>
          <p:cNvPr id="117" name="Google Shape;117;p3"/>
          <p:cNvSpPr txBox="1"/>
          <p:nvPr/>
        </p:nvSpPr>
        <p:spPr>
          <a:xfrm>
            <a:off x="8353475" y="2529351"/>
            <a:ext cx="3293100" cy="901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Ser consciente de que lo que se colecte y analice como conocimiento tendrá un rol y valor en moldear y evaluar intervenciones en el ‘mundo real’</a:t>
            </a:r>
            <a:endParaRPr b="0" i="0" sz="1100" u="none" cap="none" strike="noStrike">
              <a:solidFill>
                <a:srgbClr val="000000"/>
              </a:solidFill>
              <a:latin typeface="Gill Sans"/>
              <a:ea typeface="Gill Sans"/>
              <a:cs typeface="Gill Sans"/>
              <a:sym typeface="Gill Sans"/>
            </a:endParaRPr>
          </a:p>
        </p:txBody>
      </p:sp>
      <p:sp>
        <p:nvSpPr>
          <p:cNvPr id="118" name="Google Shape;118;p3"/>
          <p:cNvSpPr txBox="1"/>
          <p:nvPr/>
        </p:nvSpPr>
        <p:spPr>
          <a:xfrm>
            <a:off x="550725" y="4069825"/>
            <a:ext cx="3293100" cy="901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Este interés es resultado de reconocer que diferentes fuerzas y relaciones forman las cualidades de un lugar, y que este lugar tiene reacciones complejas con otros lugares </a:t>
            </a:r>
            <a:endParaRPr b="0" i="0" sz="1100" u="none" cap="none" strike="noStrike">
              <a:solidFill>
                <a:srgbClr val="000000"/>
              </a:solidFill>
              <a:latin typeface="Gill Sans"/>
              <a:ea typeface="Gill Sans"/>
              <a:cs typeface="Gill Sans"/>
              <a:sym typeface="Gill Sans"/>
            </a:endParaRPr>
          </a:p>
        </p:txBody>
      </p:sp>
      <p:sp>
        <p:nvSpPr>
          <p:cNvPr id="119" name="Google Shape;119;p3"/>
          <p:cNvSpPr txBox="1"/>
          <p:nvPr/>
        </p:nvSpPr>
        <p:spPr>
          <a:xfrm>
            <a:off x="4449450" y="4093250"/>
            <a:ext cx="3293100" cy="901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Prestar atención a los tonos e implicaciones ontológicas y epistemológicas de las investigaciones</a:t>
            </a:r>
            <a:endParaRPr b="0" i="0" sz="1200" u="none" cap="none" strike="noStrike">
              <a:solidFill>
                <a:srgbClr val="000000"/>
              </a:solidFill>
              <a:latin typeface="Gill Sans"/>
              <a:ea typeface="Gill Sans"/>
              <a:cs typeface="Gill Sans"/>
              <a:sym typeface="Gill Sans"/>
            </a:endParaRPr>
          </a:p>
        </p:txBody>
      </p:sp>
      <p:sp>
        <p:nvSpPr>
          <p:cNvPr id="120" name="Google Shape;120;p3"/>
          <p:cNvSpPr txBox="1"/>
          <p:nvPr/>
        </p:nvSpPr>
        <p:spPr>
          <a:xfrm>
            <a:off x="8348175" y="4093250"/>
            <a:ext cx="3293100" cy="901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Pensar críticamente en el contexto donde el conocimiento es producido y usado. En otras palabras, considerar quiénes pueden producirlo y cómo podría usarlo</a:t>
            </a:r>
            <a:endParaRPr b="0" i="0" sz="1100" u="none" cap="none" strike="noStrike">
              <a:solidFill>
                <a:srgbClr val="000000"/>
              </a:solidFill>
              <a:latin typeface="Gill Sans"/>
              <a:ea typeface="Gill Sans"/>
              <a:cs typeface="Gill Sans"/>
              <a:sym typeface="Gill Sans"/>
            </a:endParaRPr>
          </a:p>
        </p:txBody>
      </p:sp>
      <p:sp>
        <p:nvSpPr>
          <p:cNvPr id="121" name="Google Shape;121;p3"/>
          <p:cNvSpPr txBox="1"/>
          <p:nvPr/>
        </p:nvSpPr>
        <p:spPr>
          <a:xfrm>
            <a:off x="4449450" y="5563700"/>
            <a:ext cx="3293100" cy="901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Gill Sans"/>
                <a:ea typeface="Gill Sans"/>
                <a:cs typeface="Gill Sans"/>
                <a:sym typeface="Gill Sans"/>
              </a:rPr>
              <a:t>Conocer los valores (y de quién son estos) que están en juego al realizarse la investigación. Tener un sentido sobre las conductas éticas que se debe tener como investigadore</a:t>
            </a:r>
            <a:endParaRPr b="0" i="0" sz="1100" u="none" cap="none" strike="noStrike">
              <a:solidFill>
                <a:srgbClr val="000000"/>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type="title"/>
          </p:nvPr>
        </p:nvSpPr>
        <p:spPr>
          <a:xfrm>
            <a:off x="1182675" y="0"/>
            <a:ext cx="9807600" cy="1016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3400">
                <a:latin typeface="Gill Sans"/>
                <a:ea typeface="Gill Sans"/>
                <a:cs typeface="Gill Sans"/>
                <a:sym typeface="Gill Sans"/>
              </a:rPr>
              <a:t>Evolución de la planificación de sistemas y práctica </a:t>
            </a:r>
            <a:r>
              <a:rPr lang="en-US" sz="3400">
                <a:latin typeface="Gill Sans"/>
                <a:ea typeface="Gill Sans"/>
                <a:cs typeface="Gill Sans"/>
                <a:sym typeface="Gill Sans"/>
              </a:rPr>
              <a:t> </a:t>
            </a:r>
            <a:endParaRPr sz="3800">
              <a:latin typeface="Gill Sans"/>
              <a:ea typeface="Gill Sans"/>
              <a:cs typeface="Gill Sans"/>
              <a:sym typeface="Gill Sans"/>
            </a:endParaRPr>
          </a:p>
        </p:txBody>
      </p:sp>
      <p:sp>
        <p:nvSpPr>
          <p:cNvPr id="127" name="Google Shape;127;p4"/>
          <p:cNvSpPr/>
          <p:nvPr/>
        </p:nvSpPr>
        <p:spPr>
          <a:xfrm>
            <a:off x="371475" y="815600"/>
            <a:ext cx="11430000" cy="956100"/>
          </a:xfrm>
          <a:prstGeom prst="rect">
            <a:avLst/>
          </a:prstGeom>
          <a:solidFill>
            <a:srgbClr val="FCE5C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A raíz de su característica como una disciplina orientada a la acción y uso práctico del conocimiento que genera, los propósitos originales/iniciales de la planificación estuvieron ligados esencialmente a fenómenos de la época que produjeron un énfasis sobre la vivencia urbana. Lo anterior se debe a múltiples factores: la gran inmigración de personas del campo a la ciudad generada por la Revolución Industrial, el hacinamiento por la poca preparación de las ciudades, la cercanía entre las fábricas y las viviendas, y la aparición/masificación de medios de transporte como el automóvil.</a:t>
            </a:r>
            <a:endParaRPr b="0" i="0" sz="1400" u="none" cap="none" strike="noStrike">
              <a:solidFill>
                <a:srgbClr val="000000"/>
              </a:solidFill>
              <a:latin typeface="Gill Sans"/>
              <a:ea typeface="Gill Sans"/>
              <a:cs typeface="Gill Sans"/>
              <a:sym typeface="Gill Sans"/>
            </a:endParaRPr>
          </a:p>
        </p:txBody>
      </p:sp>
      <p:sp>
        <p:nvSpPr>
          <p:cNvPr id="128" name="Google Shape;128;p4"/>
          <p:cNvSpPr/>
          <p:nvPr/>
        </p:nvSpPr>
        <p:spPr>
          <a:xfrm>
            <a:off x="198850" y="2663963"/>
            <a:ext cx="2707200" cy="15690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29" name="Google Shape;129;p4"/>
          <p:cNvSpPr/>
          <p:nvPr/>
        </p:nvSpPr>
        <p:spPr>
          <a:xfrm>
            <a:off x="594850" y="1885226"/>
            <a:ext cx="1915200" cy="458400"/>
          </a:xfrm>
          <a:prstGeom prst="rightArrow">
            <a:avLst>
              <a:gd fmla="val 50000" name="adj1"/>
              <a:gd fmla="val 50000" name="adj2"/>
            </a:avLst>
          </a:prstGeom>
          <a:solidFill>
            <a:srgbClr val="FFF2CC"/>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1700- 1800</a:t>
            </a:r>
            <a:endParaRPr b="0" i="0" sz="1400" u="none" cap="none" strike="noStrike">
              <a:solidFill>
                <a:srgbClr val="000000"/>
              </a:solidFill>
              <a:latin typeface="Gill Sans"/>
              <a:ea typeface="Gill Sans"/>
              <a:cs typeface="Gill Sans"/>
              <a:sym typeface="Gill Sans"/>
            </a:endParaRPr>
          </a:p>
        </p:txBody>
      </p:sp>
      <p:sp>
        <p:nvSpPr>
          <p:cNvPr id="130" name="Google Shape;130;p4"/>
          <p:cNvSpPr txBox="1"/>
          <p:nvPr/>
        </p:nvSpPr>
        <p:spPr>
          <a:xfrm>
            <a:off x="324560" y="2790274"/>
            <a:ext cx="2455800" cy="1316400"/>
          </a:xfrm>
          <a:prstGeom prst="rect">
            <a:avLst/>
          </a:prstGeom>
          <a:solidFill>
            <a:srgbClr val="EAD1D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Lugar: </a:t>
            </a:r>
            <a:r>
              <a:rPr b="0" i="0" lang="en-US" sz="1200" u="none" cap="none" strike="noStrike">
                <a:solidFill>
                  <a:srgbClr val="000000"/>
                </a:solidFill>
                <a:latin typeface="Gill Sans"/>
                <a:ea typeface="Gill Sans"/>
                <a:cs typeface="Gill Sans"/>
                <a:sym typeface="Gill Sans"/>
              </a:rPr>
              <a:t>Francia</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Enfoque principal: </a:t>
            </a:r>
            <a:r>
              <a:rPr b="0" i="0" lang="en-US" sz="1200" u="none" cap="none" strike="noStrike">
                <a:solidFill>
                  <a:srgbClr val="000000"/>
                </a:solidFill>
                <a:latin typeface="Gill Sans"/>
                <a:ea typeface="Gill Sans"/>
                <a:cs typeface="Gill Sans"/>
                <a:sym typeface="Gill Sans"/>
              </a:rPr>
              <a:t>Diseño urbano y ‘modernizar la ciudad’</a:t>
            </a:r>
            <a:endParaRPr b="0" i="0" sz="1200" u="none" cap="none" strike="noStrike">
              <a:solidFill>
                <a:srgbClr val="000000"/>
              </a:solidFill>
              <a:latin typeface="Gill Sans"/>
              <a:ea typeface="Gill Sans"/>
              <a:cs typeface="Gill Sans"/>
              <a:sym typeface="Gill Sans"/>
            </a:endParaRPr>
          </a:p>
        </p:txBody>
      </p:sp>
      <p:pic>
        <p:nvPicPr>
          <p:cNvPr id="131" name="Google Shape;131;p4"/>
          <p:cNvPicPr preferRelativeResize="0"/>
          <p:nvPr/>
        </p:nvPicPr>
        <p:blipFill rotWithShape="1">
          <a:blip r:embed="rId3">
            <a:alphaModFix/>
          </a:blip>
          <a:srcRect b="0" l="0" r="0" t="0"/>
          <a:stretch/>
        </p:blipFill>
        <p:spPr>
          <a:xfrm>
            <a:off x="1875336" y="3265236"/>
            <a:ext cx="890936" cy="852229"/>
          </a:xfrm>
          <a:prstGeom prst="rect">
            <a:avLst/>
          </a:prstGeom>
          <a:noFill/>
          <a:ln>
            <a:noFill/>
          </a:ln>
        </p:spPr>
      </p:pic>
      <p:sp>
        <p:nvSpPr>
          <p:cNvPr id="132" name="Google Shape;132;p4"/>
          <p:cNvSpPr/>
          <p:nvPr/>
        </p:nvSpPr>
        <p:spPr>
          <a:xfrm>
            <a:off x="198850" y="4591388"/>
            <a:ext cx="2707200" cy="15690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33" name="Google Shape;133;p4"/>
          <p:cNvSpPr txBox="1"/>
          <p:nvPr/>
        </p:nvSpPr>
        <p:spPr>
          <a:xfrm>
            <a:off x="324560" y="4717700"/>
            <a:ext cx="2455800" cy="1316400"/>
          </a:xfrm>
          <a:prstGeom prst="rect">
            <a:avLst/>
          </a:prstGeom>
          <a:solidFill>
            <a:srgbClr val="EAD1D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Lugar: </a:t>
            </a:r>
            <a:r>
              <a:rPr b="0" i="0" lang="en-US" sz="1200" u="none" cap="none" strike="noStrike">
                <a:solidFill>
                  <a:srgbClr val="000000"/>
                </a:solidFill>
                <a:latin typeface="Gill Sans"/>
                <a:ea typeface="Gill Sans"/>
                <a:cs typeface="Gill Sans"/>
                <a:sym typeface="Gill Sans"/>
              </a:rPr>
              <a:t>Inglaterra</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Enfoque principal: </a:t>
            </a:r>
            <a:r>
              <a:rPr b="0" i="0" lang="en-US" sz="1200" u="none" cap="none" strike="noStrike">
                <a:solidFill>
                  <a:srgbClr val="000000"/>
                </a:solidFill>
                <a:latin typeface="Gill Sans"/>
                <a:ea typeface="Gill Sans"/>
                <a:cs typeface="Gill Sans"/>
                <a:sym typeface="Gill Sans"/>
              </a:rPr>
              <a:t>Necesidad de mejorar la vivienda e </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infraestructura de ciudades </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cada vez más </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sobrepobladas e insalubres</a:t>
            </a:r>
            <a:endParaRPr b="0" i="0" sz="1200" u="none" cap="none" strike="noStrike">
              <a:solidFill>
                <a:srgbClr val="000000"/>
              </a:solidFill>
              <a:latin typeface="Gill Sans"/>
              <a:ea typeface="Gill Sans"/>
              <a:cs typeface="Gill Sans"/>
              <a:sym typeface="Gill Sans"/>
            </a:endParaRPr>
          </a:p>
        </p:txBody>
      </p:sp>
      <p:pic>
        <p:nvPicPr>
          <p:cNvPr id="134" name="Google Shape;134;p4"/>
          <p:cNvPicPr preferRelativeResize="0"/>
          <p:nvPr/>
        </p:nvPicPr>
        <p:blipFill rotWithShape="1">
          <a:blip r:embed="rId4">
            <a:alphaModFix/>
          </a:blip>
          <a:srcRect b="0" l="0" r="0" t="0"/>
          <a:stretch/>
        </p:blipFill>
        <p:spPr>
          <a:xfrm>
            <a:off x="2008268" y="5121413"/>
            <a:ext cx="772083" cy="956100"/>
          </a:xfrm>
          <a:prstGeom prst="rect">
            <a:avLst/>
          </a:prstGeom>
          <a:noFill/>
          <a:ln>
            <a:noFill/>
          </a:ln>
        </p:spPr>
      </p:pic>
      <p:sp>
        <p:nvSpPr>
          <p:cNvPr id="135" name="Google Shape;135;p4"/>
          <p:cNvSpPr/>
          <p:nvPr/>
        </p:nvSpPr>
        <p:spPr>
          <a:xfrm>
            <a:off x="3613200" y="1885238"/>
            <a:ext cx="1915200" cy="458400"/>
          </a:xfrm>
          <a:prstGeom prst="rightArrow">
            <a:avLst>
              <a:gd fmla="val 50000" name="adj1"/>
              <a:gd fmla="val 50000" name="adj2"/>
            </a:avLst>
          </a:prstGeom>
          <a:solidFill>
            <a:srgbClr val="FFF2CC"/>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Finales del 1800-1900</a:t>
            </a:r>
            <a:endParaRPr b="0" i="0" sz="1400" u="none" cap="none" strike="noStrike">
              <a:solidFill>
                <a:srgbClr val="000000"/>
              </a:solidFill>
              <a:latin typeface="Gill Sans"/>
              <a:ea typeface="Gill Sans"/>
              <a:cs typeface="Gill Sans"/>
              <a:sym typeface="Gill Sans"/>
            </a:endParaRPr>
          </a:p>
        </p:txBody>
      </p:sp>
      <p:sp>
        <p:nvSpPr>
          <p:cNvPr id="136" name="Google Shape;136;p4"/>
          <p:cNvSpPr/>
          <p:nvPr/>
        </p:nvSpPr>
        <p:spPr>
          <a:xfrm>
            <a:off x="3178700" y="3162075"/>
            <a:ext cx="2707200" cy="25002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37" name="Google Shape;137;p4"/>
          <p:cNvSpPr txBox="1"/>
          <p:nvPr/>
        </p:nvSpPr>
        <p:spPr>
          <a:xfrm>
            <a:off x="3304400" y="3300975"/>
            <a:ext cx="2455800" cy="2189700"/>
          </a:xfrm>
          <a:prstGeom prst="rect">
            <a:avLst/>
          </a:prstGeom>
          <a:solidFill>
            <a:srgbClr val="EAD1D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Lugares: </a:t>
            </a:r>
            <a:r>
              <a:rPr b="0" i="0" lang="en-US" sz="1200" u="none" cap="none" strike="noStrike">
                <a:solidFill>
                  <a:srgbClr val="000000"/>
                </a:solidFill>
                <a:latin typeface="Gill Sans"/>
                <a:ea typeface="Gill Sans"/>
                <a:cs typeface="Gill Sans"/>
                <a:sym typeface="Gill Sans"/>
              </a:rPr>
              <a:t>USA/ Alemania</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t/>
            </a:r>
            <a:endParaRPr sz="12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Enfoque principal: </a:t>
            </a:r>
            <a:r>
              <a:rPr b="0" i="0" lang="en-US" sz="1200" u="none" cap="none" strike="noStrike">
                <a:solidFill>
                  <a:srgbClr val="000000"/>
                </a:solidFill>
                <a:latin typeface="Gill Sans"/>
                <a:ea typeface="Gill Sans"/>
                <a:cs typeface="Gill Sans"/>
                <a:sym typeface="Gill Sans"/>
              </a:rPr>
              <a:t>Regulación de la expansión urbana (coordinación entre infraestructura y el desarrollo de edificios)</a:t>
            </a:r>
            <a:endParaRPr b="0" i="0" sz="1200" u="none" cap="none" strike="noStrike">
              <a:solidFill>
                <a:srgbClr val="000000"/>
              </a:solidFill>
              <a:latin typeface="Gill Sans"/>
              <a:ea typeface="Gill Sans"/>
              <a:cs typeface="Gill Sans"/>
              <a:sym typeface="Gill Sans"/>
            </a:endParaRPr>
          </a:p>
        </p:txBody>
      </p:sp>
      <p:pic>
        <p:nvPicPr>
          <p:cNvPr id="138" name="Google Shape;138;p4"/>
          <p:cNvPicPr preferRelativeResize="0"/>
          <p:nvPr/>
        </p:nvPicPr>
        <p:blipFill rotWithShape="1">
          <a:blip r:embed="rId5">
            <a:alphaModFix/>
          </a:blip>
          <a:srcRect b="0" l="0" r="0" t="0"/>
          <a:stretch/>
        </p:blipFill>
        <p:spPr>
          <a:xfrm>
            <a:off x="3435426" y="4539578"/>
            <a:ext cx="1258197" cy="908828"/>
          </a:xfrm>
          <a:prstGeom prst="rect">
            <a:avLst/>
          </a:prstGeom>
          <a:noFill/>
          <a:ln>
            <a:noFill/>
          </a:ln>
        </p:spPr>
      </p:pic>
      <p:sp>
        <p:nvSpPr>
          <p:cNvPr id="139" name="Google Shape;139;p4"/>
          <p:cNvSpPr/>
          <p:nvPr/>
        </p:nvSpPr>
        <p:spPr>
          <a:xfrm>
            <a:off x="5990013" y="2504325"/>
            <a:ext cx="242700" cy="38157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8031325" y="1885238"/>
            <a:ext cx="1915200" cy="458400"/>
          </a:xfrm>
          <a:prstGeom prst="rightArrow">
            <a:avLst>
              <a:gd fmla="val 50000" name="adj1"/>
              <a:gd fmla="val 50000" name="adj2"/>
            </a:avLst>
          </a:prstGeom>
          <a:solidFill>
            <a:srgbClr val="FFF2CC"/>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Siglo XX</a:t>
            </a:r>
            <a:endParaRPr b="0" i="0" sz="1400" u="none" cap="none" strike="noStrike">
              <a:solidFill>
                <a:srgbClr val="000000"/>
              </a:solidFill>
              <a:latin typeface="Gill Sans"/>
              <a:ea typeface="Gill Sans"/>
              <a:cs typeface="Gill Sans"/>
              <a:sym typeface="Gill Sans"/>
            </a:endParaRPr>
          </a:p>
        </p:txBody>
      </p:sp>
      <p:sp>
        <p:nvSpPr>
          <p:cNvPr id="141" name="Google Shape;141;p4"/>
          <p:cNvSpPr/>
          <p:nvPr/>
        </p:nvSpPr>
        <p:spPr>
          <a:xfrm>
            <a:off x="6298325" y="3506325"/>
            <a:ext cx="1179900" cy="18117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Les planificadores de estos 2 período eran de las áreas de la topografía, arquitectura e ingeniería  </a:t>
            </a:r>
            <a:endParaRPr b="0" i="0" sz="1200" u="none" cap="none" strike="noStrike">
              <a:solidFill>
                <a:srgbClr val="000000"/>
              </a:solidFill>
              <a:latin typeface="Gill Sans"/>
              <a:ea typeface="Gill Sans"/>
              <a:cs typeface="Gill Sans"/>
              <a:sym typeface="Gill Sans"/>
            </a:endParaRPr>
          </a:p>
        </p:txBody>
      </p:sp>
      <p:sp>
        <p:nvSpPr>
          <p:cNvPr id="142" name="Google Shape;142;p4"/>
          <p:cNvSpPr/>
          <p:nvPr/>
        </p:nvSpPr>
        <p:spPr>
          <a:xfrm>
            <a:off x="7597650" y="2663963"/>
            <a:ext cx="2707200" cy="15690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43" name="Google Shape;143;p4"/>
          <p:cNvSpPr txBox="1"/>
          <p:nvPr/>
        </p:nvSpPr>
        <p:spPr>
          <a:xfrm>
            <a:off x="7723350" y="2790263"/>
            <a:ext cx="2455800" cy="1316400"/>
          </a:xfrm>
          <a:prstGeom prst="rect">
            <a:avLst/>
          </a:prstGeom>
          <a:solidFill>
            <a:srgbClr val="EAD1D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Lugares: </a:t>
            </a:r>
            <a:r>
              <a:rPr b="0" i="0" lang="en-US" sz="1200" u="none" cap="none" strike="noStrike">
                <a:solidFill>
                  <a:srgbClr val="000000"/>
                </a:solidFill>
                <a:latin typeface="Gill Sans"/>
                <a:ea typeface="Gill Sans"/>
                <a:cs typeface="Gill Sans"/>
                <a:sym typeface="Gill Sans"/>
              </a:rPr>
              <a:t>Europa Oriental</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Enfoque principal: </a:t>
            </a:r>
            <a:r>
              <a:rPr b="0" i="0" lang="en-US" sz="1200" u="none" cap="none" strike="noStrike">
                <a:solidFill>
                  <a:srgbClr val="000000"/>
                </a:solidFill>
                <a:latin typeface="Gill Sans"/>
                <a:ea typeface="Gill Sans"/>
                <a:cs typeface="Gill Sans"/>
                <a:sym typeface="Gill Sans"/>
              </a:rPr>
              <a:t>El análisis económico </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regional para </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planificar la </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ciudad</a:t>
            </a:r>
            <a:endParaRPr b="0" i="0" sz="1200" u="none" cap="none" strike="noStrike">
              <a:solidFill>
                <a:srgbClr val="000000"/>
              </a:solidFill>
              <a:latin typeface="Gill Sans"/>
              <a:ea typeface="Gill Sans"/>
              <a:cs typeface="Gill Sans"/>
              <a:sym typeface="Gill Sans"/>
            </a:endParaRPr>
          </a:p>
        </p:txBody>
      </p:sp>
      <p:sp>
        <p:nvSpPr>
          <p:cNvPr id="144" name="Google Shape;144;p4"/>
          <p:cNvSpPr/>
          <p:nvPr/>
        </p:nvSpPr>
        <p:spPr>
          <a:xfrm>
            <a:off x="10424263" y="3212775"/>
            <a:ext cx="204900" cy="23988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p4"/>
          <p:cNvPicPr preferRelativeResize="0"/>
          <p:nvPr/>
        </p:nvPicPr>
        <p:blipFill rotWithShape="1">
          <a:blip r:embed="rId6">
            <a:alphaModFix/>
          </a:blip>
          <a:srcRect b="0" l="0" r="0" t="0"/>
          <a:stretch/>
        </p:blipFill>
        <p:spPr>
          <a:xfrm>
            <a:off x="8765750" y="3297848"/>
            <a:ext cx="1258201" cy="786973"/>
          </a:xfrm>
          <a:prstGeom prst="rect">
            <a:avLst/>
          </a:prstGeom>
          <a:noFill/>
          <a:ln>
            <a:noFill/>
          </a:ln>
        </p:spPr>
      </p:pic>
      <p:sp>
        <p:nvSpPr>
          <p:cNvPr id="146" name="Google Shape;146;p4"/>
          <p:cNvSpPr/>
          <p:nvPr/>
        </p:nvSpPr>
        <p:spPr>
          <a:xfrm>
            <a:off x="10710925" y="3506325"/>
            <a:ext cx="1258200" cy="18117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Con el comienzo del siglo, la planificación empieza a ser influenciada por otras áreas tales como la economía</a:t>
            </a:r>
            <a:endParaRPr b="0" i="0" sz="1200" u="none" cap="none" strike="noStrike">
              <a:solidFill>
                <a:srgbClr val="000000"/>
              </a:solidFill>
              <a:latin typeface="Gill Sans"/>
              <a:ea typeface="Gill Sans"/>
              <a:cs typeface="Gill Sans"/>
              <a:sym typeface="Gill Sans"/>
            </a:endParaRPr>
          </a:p>
        </p:txBody>
      </p:sp>
      <p:sp>
        <p:nvSpPr>
          <p:cNvPr id="147" name="Google Shape;147;p4"/>
          <p:cNvSpPr/>
          <p:nvPr/>
        </p:nvSpPr>
        <p:spPr>
          <a:xfrm>
            <a:off x="7597650" y="4553300"/>
            <a:ext cx="2707200" cy="2057100"/>
          </a:xfrm>
          <a:prstGeom prst="rect">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48" name="Google Shape;148;p4"/>
          <p:cNvSpPr txBox="1"/>
          <p:nvPr/>
        </p:nvSpPr>
        <p:spPr>
          <a:xfrm>
            <a:off x="7723350" y="4667581"/>
            <a:ext cx="2455800" cy="1801500"/>
          </a:xfrm>
          <a:prstGeom prst="rect">
            <a:avLst/>
          </a:prstGeom>
          <a:solidFill>
            <a:srgbClr val="EAD1D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Lugares: </a:t>
            </a:r>
            <a:r>
              <a:rPr b="0" i="0" lang="en-US" sz="1200" u="none" cap="none" strike="noStrike">
                <a:solidFill>
                  <a:srgbClr val="000000"/>
                </a:solidFill>
                <a:latin typeface="Gill Sans"/>
                <a:ea typeface="Gill Sans"/>
                <a:cs typeface="Gill Sans"/>
                <a:sym typeface="Gill Sans"/>
              </a:rPr>
              <a:t>USA/ </a:t>
            </a:r>
            <a:r>
              <a:rPr lang="en-US" sz="1200">
                <a:latin typeface="Gill Sans"/>
                <a:ea typeface="Gill Sans"/>
                <a:cs typeface="Gill Sans"/>
                <a:sym typeface="Gill Sans"/>
              </a:rPr>
              <a:t>Canada</a:t>
            </a:r>
            <a:endParaRPr b="0" i="0" sz="1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t/>
            </a:r>
            <a:endParaRPr sz="12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Gill Sans"/>
                <a:ea typeface="Gill Sans"/>
                <a:cs typeface="Gill Sans"/>
                <a:sym typeface="Gill Sans"/>
              </a:rPr>
              <a:t>Enfoque principal: </a:t>
            </a:r>
            <a:r>
              <a:rPr lang="en-US" sz="1200">
                <a:latin typeface="Gill Sans"/>
                <a:ea typeface="Gill Sans"/>
                <a:cs typeface="Gill Sans"/>
                <a:sym typeface="Gill Sans"/>
              </a:rPr>
              <a:t>Separación de la planificación urbana regional de la sociología para integrar aspectos sociales y políticos espaciales</a:t>
            </a:r>
            <a:endParaRPr b="0" i="0" sz="1200" u="none" cap="none" strike="noStrike">
              <a:solidFill>
                <a:srgbClr val="000000"/>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a0d579c28d_0_28"/>
          <p:cNvSpPr txBox="1"/>
          <p:nvPr>
            <p:ph type="title"/>
          </p:nvPr>
        </p:nvSpPr>
        <p:spPr>
          <a:xfrm>
            <a:off x="1192200" y="0"/>
            <a:ext cx="9807600" cy="1016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3000">
                <a:latin typeface="Gill Sans"/>
                <a:ea typeface="Gill Sans"/>
                <a:cs typeface="Gill Sans"/>
                <a:sym typeface="Gill Sans"/>
              </a:rPr>
              <a:t>Tradiciones intelectuales y prácticas investigativas </a:t>
            </a:r>
            <a:r>
              <a:rPr lang="en-US" sz="3000">
                <a:latin typeface="Gill Sans"/>
                <a:ea typeface="Gill Sans"/>
                <a:cs typeface="Gill Sans"/>
                <a:sym typeface="Gill Sans"/>
              </a:rPr>
              <a:t>(Sección 1)</a:t>
            </a:r>
            <a:endParaRPr sz="3400">
              <a:latin typeface="Gill Sans"/>
              <a:ea typeface="Gill Sans"/>
              <a:cs typeface="Gill Sans"/>
              <a:sym typeface="Gill Sans"/>
            </a:endParaRPr>
          </a:p>
        </p:txBody>
      </p:sp>
      <p:sp>
        <p:nvSpPr>
          <p:cNvPr id="154" name="Google Shape;154;ga0d579c28d_0_28"/>
          <p:cNvSpPr/>
          <p:nvPr/>
        </p:nvSpPr>
        <p:spPr>
          <a:xfrm>
            <a:off x="1409700" y="1016100"/>
            <a:ext cx="9372600" cy="991800"/>
          </a:xfrm>
          <a:prstGeom prst="rect">
            <a:avLst/>
          </a:prstGeom>
          <a:solidFill>
            <a:srgbClr val="FCE5C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Las prácticas investigativas de cualquier disciplina se ven moldeadas por tradiciones intelectuales existentes en su tiempo o en períodos anteriores. Esta sección introduce a la manera en que las ideas sobre la planificación se han ido desarrollando y cómo esto ha decantado en privilegiar algunas tradiciones y métodos de investigación particulares. Algunas de estas tradiciones ocurren simultáneamente entre sí y/o todavía tienen relevancia en la práctica investigativa actual (no desaparecen al llegar otra)</a:t>
            </a:r>
            <a:endParaRPr b="0" i="0" sz="1400" u="none" cap="none" strike="noStrike">
              <a:solidFill>
                <a:srgbClr val="000000"/>
              </a:solidFill>
              <a:latin typeface="Gill Sans"/>
              <a:ea typeface="Gill Sans"/>
              <a:cs typeface="Gill Sans"/>
              <a:sym typeface="Gill Sans"/>
            </a:endParaRPr>
          </a:p>
        </p:txBody>
      </p:sp>
      <p:graphicFrame>
        <p:nvGraphicFramePr>
          <p:cNvPr id="155" name="Google Shape;155;ga0d579c28d_0_28"/>
          <p:cNvGraphicFramePr/>
          <p:nvPr/>
        </p:nvGraphicFramePr>
        <p:xfrm>
          <a:off x="334550" y="2159800"/>
          <a:ext cx="3000000" cy="3000000"/>
        </p:xfrm>
        <a:graphic>
          <a:graphicData uri="http://schemas.openxmlformats.org/drawingml/2006/table">
            <a:tbl>
              <a:tblPr>
                <a:noFill/>
                <a:tableStyleId>{CA8BF55F-7A77-4DC0-82B0-EBD4D66302F6}</a:tableStyleId>
              </a:tblPr>
              <a:tblGrid>
                <a:gridCol w="915575"/>
                <a:gridCol w="1429200"/>
                <a:gridCol w="1853475"/>
                <a:gridCol w="2233125"/>
                <a:gridCol w="2769075"/>
                <a:gridCol w="2322450"/>
              </a:tblGrid>
              <a:tr h="289225">
                <a:tc gridSpan="6">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Tabla 1. Desarrollo temporal de la planificación y sus implicaciones</a:t>
                      </a:r>
                      <a:endParaRPr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hMerge="1"/>
                <a:tc hMerge="1"/>
                <a:tc hMerge="1"/>
                <a:tc hMerge="1"/>
                <a:tc hMerge="1"/>
              </a:tr>
              <a:tr h="433075">
                <a:tc gridSpan="6">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El énfasis investigativo inicial de la planificación era 'conocer y descubrir lugares'. La información recopilada era de distribución espacial y la escala de necesidades. Más adelante, esta tendencia iría cuestionándose en puntos como el uso que esa información tendría hasta la naturaleza de esa información en sí. </a:t>
                      </a:r>
                      <a:endParaRPr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hMerge="1"/>
                <a:tc hMerge="1"/>
                <a:tc hMerge="1"/>
                <a:tc hMerge="1"/>
                <a:tc hMerge="1"/>
              </a:tr>
              <a:tr h="4330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 </a:t>
                      </a:r>
                      <a:endParaRPr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a:latin typeface="Gill Sans"/>
                          <a:ea typeface="Gill Sans"/>
                          <a:cs typeface="Gill Sans"/>
                          <a:sym typeface="Gill Sans"/>
                        </a:rPr>
                        <a:t>Enfoque</a:t>
                      </a:r>
                      <a:endParaRPr b="1"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a:latin typeface="Gill Sans"/>
                          <a:ea typeface="Gill Sans"/>
                          <a:cs typeface="Gill Sans"/>
                          <a:sym typeface="Gill Sans"/>
                        </a:rPr>
                        <a:t>Época</a:t>
                      </a:r>
                      <a:endParaRPr b="1"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Gill Sans"/>
                          <a:ea typeface="Gill Sans"/>
                          <a:cs typeface="Gill Sans"/>
                          <a:sym typeface="Gill Sans"/>
                        </a:rPr>
                        <a:t>Características</a:t>
                      </a:r>
                      <a:endParaRPr b="1"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a:latin typeface="Gill Sans"/>
                          <a:ea typeface="Gill Sans"/>
                          <a:cs typeface="Gill Sans"/>
                          <a:sym typeface="Gill Sans"/>
                        </a:rPr>
                        <a:t>Tradición intelectual</a:t>
                      </a:r>
                      <a:endParaRPr b="1"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Gill Sans"/>
                          <a:ea typeface="Gill Sans"/>
                          <a:cs typeface="Gill Sans"/>
                          <a:sym typeface="Gill Sans"/>
                        </a:rPr>
                        <a:t>Ejemplos/Personajes del pensamiento</a:t>
                      </a:r>
                      <a:endParaRPr b="1"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720800">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1</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Recolección de datos</a:t>
                      </a:r>
                      <a:endParaRPr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Finales del siglo XIX- principios del siglo XX</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Obtención de datos de acuerdo a distintas categorías. No hay atención a las cualidades de los lugares o sus dinámicas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Positivista/ Empirista: el objeto de investigación es inmutable y los datos obtenidos son descriptivos, pero no hay un enfoque interpretativo</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El método científico responde a este pensamiento. Busca encontrar reglas para todo fenómeno desde datos de la experiencia</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6925">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2</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Tradición integrativa</a:t>
                      </a:r>
                      <a:endParaRPr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rowSpan="2">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Principios del Siglo XIX</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Se dirige a enfatizar la cultura de los lugares, ya sea sus regiones o ciudades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Busca considerar el 'espíritu de un lugar'. Es decir, la identidad de un lugar</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 Lake: </a:t>
                      </a:r>
                      <a:r>
                        <a:rPr lang="en-US" sz="1200">
                          <a:latin typeface="Gill Sans"/>
                          <a:ea typeface="Gill Sans"/>
                          <a:cs typeface="Gill Sans"/>
                          <a:sym typeface="Gill Sans"/>
                        </a:rPr>
                        <a:t>{Insertar acá}</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64650">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3</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Tradición mixta</a:t>
                      </a:r>
                      <a:endParaRPr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vMerge="1"/>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Une la tradición integrativa y la positivista dando importancia a todos los planos de la vida cívica: social, económico, político y biológico</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Da una importancia a la observación en terreno, pero también a unir estos datos en algún sentido de 'lugar' y sus posibles futuros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Patrick Geddes fue uno de sus iniciales promotores</a:t>
                      </a:r>
                      <a:r>
                        <a:rPr lang="en-US" sz="1200">
                          <a:latin typeface="Gill Sans"/>
                          <a:ea typeface="Gill Sans"/>
                          <a:cs typeface="Gill Sans"/>
                          <a:sym typeface="Gill Sans"/>
                        </a:rPr>
                        <a:t>.</a:t>
                      </a:r>
                      <a:endParaRPr sz="12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lang="en-US" sz="1200">
                          <a:latin typeface="Gill Sans"/>
                          <a:ea typeface="Gill Sans"/>
                          <a:cs typeface="Gill Sans"/>
                          <a:sym typeface="Gill Sans"/>
                        </a:rPr>
                        <a:t>Jame Addams</a:t>
                      </a:r>
                      <a:endParaRPr sz="1200">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a3fa6aa37c_0_2"/>
          <p:cNvSpPr txBox="1"/>
          <p:nvPr>
            <p:ph type="title"/>
          </p:nvPr>
        </p:nvSpPr>
        <p:spPr>
          <a:xfrm>
            <a:off x="1192200" y="0"/>
            <a:ext cx="9807600" cy="1016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3000">
                <a:latin typeface="Gill Sans"/>
                <a:ea typeface="Gill Sans"/>
                <a:cs typeface="Gill Sans"/>
                <a:sym typeface="Gill Sans"/>
              </a:rPr>
              <a:t>Tradiciones intelectuales y prácticas investigativas </a:t>
            </a:r>
            <a:r>
              <a:rPr lang="en-US" sz="3000">
                <a:latin typeface="Gill Sans"/>
                <a:ea typeface="Gill Sans"/>
                <a:cs typeface="Gill Sans"/>
                <a:sym typeface="Gill Sans"/>
              </a:rPr>
              <a:t>(Sección II)</a:t>
            </a:r>
            <a:endParaRPr sz="3400">
              <a:latin typeface="Gill Sans"/>
              <a:ea typeface="Gill Sans"/>
              <a:cs typeface="Gill Sans"/>
              <a:sym typeface="Gill Sans"/>
            </a:endParaRPr>
          </a:p>
        </p:txBody>
      </p:sp>
      <p:graphicFrame>
        <p:nvGraphicFramePr>
          <p:cNvPr id="161" name="Google Shape;161;ga3fa6aa37c_0_2"/>
          <p:cNvGraphicFramePr/>
          <p:nvPr/>
        </p:nvGraphicFramePr>
        <p:xfrm>
          <a:off x="230975" y="1137575"/>
          <a:ext cx="3000000" cy="3000000"/>
        </p:xfrm>
        <a:graphic>
          <a:graphicData uri="http://schemas.openxmlformats.org/drawingml/2006/table">
            <a:tbl>
              <a:tblPr>
                <a:noFill/>
                <a:tableStyleId>{CA8BF55F-7A77-4DC0-82B0-EBD4D66302F6}</a:tableStyleId>
              </a:tblPr>
              <a:tblGrid>
                <a:gridCol w="523900"/>
                <a:gridCol w="1356400"/>
                <a:gridCol w="972025"/>
                <a:gridCol w="2721250"/>
                <a:gridCol w="3792275"/>
                <a:gridCol w="2364200"/>
              </a:tblGrid>
              <a:tr h="5371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 </a:t>
                      </a:r>
                      <a:endParaRPr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latin typeface="Gill Sans"/>
                          <a:ea typeface="Gill Sans"/>
                          <a:cs typeface="Gill Sans"/>
                          <a:sym typeface="Gill Sans"/>
                        </a:rPr>
                        <a:t>EnfoquE</a:t>
                      </a:r>
                      <a:endParaRPr b="1"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latin typeface="Gill Sans"/>
                          <a:ea typeface="Gill Sans"/>
                          <a:cs typeface="Gill Sans"/>
                          <a:sym typeface="Gill Sans"/>
                        </a:rPr>
                        <a:t>Época</a:t>
                      </a:r>
                      <a:endParaRPr b="1"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Gill Sans"/>
                          <a:ea typeface="Gill Sans"/>
                          <a:cs typeface="Gill Sans"/>
                          <a:sym typeface="Gill Sans"/>
                        </a:rPr>
                        <a:t>Características</a:t>
                      </a:r>
                      <a:endParaRPr b="1"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latin typeface="Gill Sans"/>
                          <a:ea typeface="Gill Sans"/>
                          <a:cs typeface="Gill Sans"/>
                          <a:sym typeface="Gill Sans"/>
                        </a:rPr>
                        <a:t>Tradición intelectual</a:t>
                      </a:r>
                      <a:endParaRPr b="1"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Gill Sans"/>
                          <a:ea typeface="Gill Sans"/>
                          <a:cs typeface="Gill Sans"/>
                          <a:sym typeface="Gill Sans"/>
                        </a:rPr>
                        <a:t>Ejemplos/Personajes del pensamiento</a:t>
                      </a:r>
                      <a:endParaRPr b="1"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302775">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4</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Giro a las ciencias sociales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1920- 1950</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Énfasis en cultivar el crecimiento económico y asegurarse que los beneficios fueran distribuidos justamente</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Sigue siendo empirista al buscar crear modelos 'racionales' de relaciones sociales para predecir situaciones futuras. Estos modelos eran de sistemas específicos, y buscaban entender a las personas y las fuerzas como 'son' (es decir, los consideraba generalizables e inmutables)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La economía Keynesiana (busca un balance entre el manejo privado y estatal que permita una repartición justa de los recursos)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04800">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5</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Crítica radical </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1970</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La academia llega como una importante fuerza de la disciplina. El activismo se vuelve parte de la investigación y no sólo desde procesos económicos. Se incluye las diferencias raciales, de género, étnicas, entre otras, en el estudio de procesos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Cuestiona el empirismo al no considerar la sociedad una suma de cálculos predecible, sino estructuras que modifican el comportamiento humano y se crean de conflictos entre 'clases'.</a:t>
                      </a:r>
                      <a:endParaRPr sz="12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Por ello, su enfoque es hacia los procesos sociales, cómo las prácticas humanas son influenciadas por estos procesos, cómo se da la gobernanza de un lugar, y quién se beneficia de la práctica de planificar</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La economía política marxista es un marco donde las estructuras sociales orientan el comportamiento humano. Estas estructuras generan conflictos por la dominancia (en este caso, económica) </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1925">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6</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Posmodernismo/ Post-</a:t>
                      </a:r>
                      <a:endParaRPr sz="12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estructuralismo. Tradición 'interpretativa'</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1975</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Se descarta la idea de un camino general que llegue al 'progreso material' y se reconoce la incertidumbre/lo impredecible. En vez de generalizar de un caso individual a una población más grande, la investigación es interpretativa y basada en un marco teórico específico</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Se descarta el positivismo. Sin importar lo 'real' o 'material' del mundo, nunca se entenderá completamente la realidad debido a las limitaciones de nuestros sentidos.</a:t>
                      </a:r>
                      <a:endParaRPr sz="12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Los procesos físicos ya no son suficientes para explicar el mundo, y el comportamiento tanto impacta como es impactado por cómo construimos y actuamos en el entorno físico donde estamos y habitamos con otres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La epistemología (conocimiento) y ontología (identidad) son vistas como construcciones sociales complejas. Están en constante transformación  y no son simples 'realidades' predefinidas</a:t>
                      </a:r>
                      <a:endParaRPr sz="1200" u="none" cap="none" strike="noStrike">
                        <a:latin typeface="Gill Sans"/>
                        <a:ea typeface="Gill Sans"/>
                        <a:cs typeface="Gill Sans"/>
                        <a:sym typeface="Gill San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8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5">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Gill Sans"/>
                          <a:ea typeface="Gill Sans"/>
                          <a:cs typeface="Gill Sans"/>
                          <a:sym typeface="Gill Sans"/>
                        </a:rPr>
                        <a:t>Fuente: Silva et al. p. xxx- xxxiv</a:t>
                      </a:r>
                      <a:endParaRPr sz="1200" u="none" cap="none" strike="noStrike">
                        <a:latin typeface="Gill Sans"/>
                        <a:ea typeface="Gill Sans"/>
                        <a:cs typeface="Gill Sans"/>
                        <a:sym typeface="Gill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98b7e5ad82_0_9"/>
          <p:cNvSpPr txBox="1"/>
          <p:nvPr>
            <p:ph type="title"/>
          </p:nvPr>
        </p:nvSpPr>
        <p:spPr>
          <a:xfrm>
            <a:off x="1131500" y="0"/>
            <a:ext cx="9715500" cy="72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3200">
                <a:latin typeface="Gill Sans"/>
                <a:ea typeface="Gill Sans"/>
                <a:cs typeface="Gill Sans"/>
                <a:sym typeface="Gill Sans"/>
              </a:rPr>
              <a:t>La sensibilidad ética dentro de la planificación  </a:t>
            </a:r>
            <a:endParaRPr sz="3600">
              <a:latin typeface="Gill Sans"/>
              <a:ea typeface="Gill Sans"/>
              <a:cs typeface="Gill Sans"/>
              <a:sym typeface="Gill Sans"/>
            </a:endParaRPr>
          </a:p>
        </p:txBody>
      </p:sp>
      <p:sp>
        <p:nvSpPr>
          <p:cNvPr id="167" name="Google Shape;167;g98b7e5ad82_0_9"/>
          <p:cNvSpPr/>
          <p:nvPr/>
        </p:nvSpPr>
        <p:spPr>
          <a:xfrm>
            <a:off x="928700" y="657225"/>
            <a:ext cx="10244100" cy="11286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a:latin typeface="Gill Sans"/>
                <a:ea typeface="Gill Sans"/>
                <a:cs typeface="Gill Sans"/>
                <a:sym typeface="Gill Sans"/>
              </a:rPr>
              <a:t>E</a:t>
            </a:r>
            <a:r>
              <a:rPr b="0" i="0" lang="en-US" sz="1400" u="none" cap="none" strike="noStrike">
                <a:solidFill>
                  <a:srgbClr val="000000"/>
                </a:solidFill>
                <a:latin typeface="Gill Sans"/>
                <a:ea typeface="Gill Sans"/>
                <a:cs typeface="Gill Sans"/>
                <a:sym typeface="Gill Sans"/>
              </a:rPr>
              <a:t>l desarrollo de estas distintas epistemologías ayudó a erosionar las diferencias tradicionales entre la investigación cuantitativa y cualitativa. Como conjunto, las metodologías ‘positivistas’ son todavía útiles para analizar y la tradición interpretativa ayuda a definir parámetros/objetivos de la pregunta de investigación. No obstante, la multiplicidad de tradiciones y perspectivas requieren que le investigadore explique cada elección que tome sobre la investigación, ya que cada una tiene implicaciones. Para ello, les autores señalan 5 aspectos o ‘sensibilidades’ a considerar en el diseño de una investigación.</a:t>
            </a:r>
            <a:endParaRPr b="1" i="0" sz="1400" u="none" cap="none" strike="noStrike">
              <a:solidFill>
                <a:srgbClr val="000000"/>
              </a:solidFill>
              <a:latin typeface="Gill Sans"/>
              <a:ea typeface="Gill Sans"/>
              <a:cs typeface="Gill Sans"/>
              <a:sym typeface="Gill Sans"/>
            </a:endParaRPr>
          </a:p>
        </p:txBody>
      </p:sp>
      <p:sp>
        <p:nvSpPr>
          <p:cNvPr id="168" name="Google Shape;168;g98b7e5ad82_0_9"/>
          <p:cNvSpPr/>
          <p:nvPr/>
        </p:nvSpPr>
        <p:spPr>
          <a:xfrm>
            <a:off x="200025" y="1957400"/>
            <a:ext cx="4057500" cy="470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98b7e5ad82_0_9"/>
          <p:cNvSpPr txBox="1"/>
          <p:nvPr/>
        </p:nvSpPr>
        <p:spPr>
          <a:xfrm>
            <a:off x="1210725" y="2071675"/>
            <a:ext cx="2036100" cy="385800"/>
          </a:xfrm>
          <a:prstGeom prst="rect">
            <a:avLst/>
          </a:prstGeom>
          <a:solidFill>
            <a:srgbClr val="A4C2F4"/>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Sensibilidades</a:t>
            </a:r>
            <a:endParaRPr b="1" i="0" sz="1400" u="none" cap="none" strike="noStrike">
              <a:solidFill>
                <a:srgbClr val="000000"/>
              </a:solidFill>
              <a:latin typeface="Gill Sans"/>
              <a:ea typeface="Gill Sans"/>
              <a:cs typeface="Gill Sans"/>
              <a:sym typeface="Gill Sans"/>
            </a:endParaRPr>
          </a:p>
        </p:txBody>
      </p:sp>
      <p:sp>
        <p:nvSpPr>
          <p:cNvPr id="170" name="Google Shape;170;g98b7e5ad82_0_9"/>
          <p:cNvSpPr txBox="1"/>
          <p:nvPr/>
        </p:nvSpPr>
        <p:spPr>
          <a:xfrm>
            <a:off x="328575" y="2528900"/>
            <a:ext cx="3800400" cy="471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Conciencia del contexto social: esta conciencia debe ser relevante al tema investigado</a:t>
            </a:r>
            <a:endParaRPr b="0" i="0" sz="1300" u="none" cap="none" strike="noStrike">
              <a:solidFill>
                <a:srgbClr val="000000"/>
              </a:solidFill>
              <a:latin typeface="Gill Sans"/>
              <a:ea typeface="Gill Sans"/>
              <a:cs typeface="Gill Sans"/>
              <a:sym typeface="Gill Sans"/>
            </a:endParaRPr>
          </a:p>
        </p:txBody>
      </p:sp>
      <p:sp>
        <p:nvSpPr>
          <p:cNvPr id="171" name="Google Shape;171;g98b7e5ad82_0_9"/>
          <p:cNvSpPr txBox="1"/>
          <p:nvPr/>
        </p:nvSpPr>
        <p:spPr>
          <a:xfrm>
            <a:off x="328575" y="3242950"/>
            <a:ext cx="3800400" cy="614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Saber articular suposiciones claras sobre cómo las personas y otras fuerzas pueden comportarse (conocimiento de ontología)</a:t>
            </a:r>
            <a:endParaRPr b="0" i="0" sz="1300" u="none" cap="none" strike="noStrike">
              <a:solidFill>
                <a:srgbClr val="000000"/>
              </a:solidFill>
              <a:latin typeface="Gill Sans"/>
              <a:ea typeface="Gill Sans"/>
              <a:cs typeface="Gill Sans"/>
              <a:sym typeface="Gill Sans"/>
            </a:endParaRPr>
          </a:p>
        </p:txBody>
      </p:sp>
      <p:sp>
        <p:nvSpPr>
          <p:cNvPr id="172" name="Google Shape;172;g98b7e5ad82_0_9"/>
          <p:cNvSpPr txBox="1"/>
          <p:nvPr/>
        </p:nvSpPr>
        <p:spPr>
          <a:xfrm>
            <a:off x="328575" y="4100400"/>
            <a:ext cx="3800400" cy="614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Posicionar la pregunta de investigación en base a cómo el conocimiento se produce y valida (conocimiento de epistemología)</a:t>
            </a:r>
            <a:endParaRPr b="0" i="0" sz="1300" u="none" cap="none" strike="noStrike">
              <a:solidFill>
                <a:srgbClr val="000000"/>
              </a:solidFill>
              <a:latin typeface="Gill Sans"/>
              <a:ea typeface="Gill Sans"/>
              <a:cs typeface="Gill Sans"/>
              <a:sym typeface="Gill Sans"/>
            </a:endParaRPr>
          </a:p>
        </p:txBody>
      </p:sp>
      <p:sp>
        <p:nvSpPr>
          <p:cNvPr id="173" name="Google Shape;173;g98b7e5ad82_0_9"/>
          <p:cNvSpPr txBox="1"/>
          <p:nvPr/>
        </p:nvSpPr>
        <p:spPr>
          <a:xfrm>
            <a:off x="328575" y="4972125"/>
            <a:ext cx="3800400" cy="614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Entregar una clara justificación de las estrategias de investigación en relación al contexto, pregunta y suposiciones hechas</a:t>
            </a:r>
            <a:endParaRPr b="0" i="0" sz="1300" u="none" cap="none" strike="noStrike">
              <a:solidFill>
                <a:srgbClr val="000000"/>
              </a:solidFill>
              <a:latin typeface="Gill Sans"/>
              <a:ea typeface="Gill Sans"/>
              <a:cs typeface="Gill Sans"/>
              <a:sym typeface="Gill Sans"/>
            </a:endParaRPr>
          </a:p>
        </p:txBody>
      </p:sp>
      <p:sp>
        <p:nvSpPr>
          <p:cNvPr id="174" name="Google Shape;174;g98b7e5ad82_0_9"/>
          <p:cNvSpPr txBox="1"/>
          <p:nvPr/>
        </p:nvSpPr>
        <p:spPr>
          <a:xfrm>
            <a:off x="328575" y="5815300"/>
            <a:ext cx="3800400" cy="728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Tener una atención cuidadosa a cómo un ‘reporte investigativo’ es construido y expresado (¿Cómo va a hacer recibido en relación a una específica audiencia?</a:t>
            </a:r>
            <a:endParaRPr b="0" i="0" sz="1300" u="none" cap="none" strike="noStrike">
              <a:solidFill>
                <a:srgbClr val="000000"/>
              </a:solidFill>
              <a:latin typeface="Gill Sans"/>
              <a:ea typeface="Gill Sans"/>
              <a:cs typeface="Gill Sans"/>
              <a:sym typeface="Gill Sans"/>
            </a:endParaRPr>
          </a:p>
        </p:txBody>
      </p:sp>
      <p:cxnSp>
        <p:nvCxnSpPr>
          <p:cNvPr id="175" name="Google Shape;175;g98b7e5ad82_0_9"/>
          <p:cNvCxnSpPr>
            <a:stCxn id="168" idx="3"/>
            <a:endCxn id="176" idx="2"/>
          </p:cNvCxnSpPr>
          <p:nvPr/>
        </p:nvCxnSpPr>
        <p:spPr>
          <a:xfrm>
            <a:off x="4257525" y="4307750"/>
            <a:ext cx="410100" cy="3600"/>
          </a:xfrm>
          <a:prstGeom prst="straightConnector1">
            <a:avLst/>
          </a:prstGeom>
          <a:noFill/>
          <a:ln cap="flat" cmpd="sng" w="19050">
            <a:solidFill>
              <a:schemeClr val="dk2"/>
            </a:solidFill>
            <a:prstDash val="solid"/>
            <a:round/>
            <a:headEnd len="sm" w="sm" type="none"/>
            <a:tailEnd len="med" w="med" type="triangle"/>
          </a:ln>
        </p:spPr>
      </p:cxnSp>
      <p:sp>
        <p:nvSpPr>
          <p:cNvPr id="176" name="Google Shape;176;g98b7e5ad82_0_9"/>
          <p:cNvSpPr/>
          <p:nvPr/>
        </p:nvSpPr>
        <p:spPr>
          <a:xfrm>
            <a:off x="4667600" y="3053900"/>
            <a:ext cx="2643300" cy="2514900"/>
          </a:xfrm>
          <a:prstGeom prst="ellipse">
            <a:avLst/>
          </a:prstGeom>
          <a:solidFill>
            <a:srgbClr val="E6B8A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Estas sensibilidades responden a la necesidad de contextualizar y enfocar una investigación acorde a ciertas consideraciones dentro de la investigación de la planificación </a:t>
            </a:r>
            <a:endParaRPr b="0" i="0" sz="1200" u="none" cap="none" strike="noStrike">
              <a:solidFill>
                <a:srgbClr val="000000"/>
              </a:solidFill>
              <a:latin typeface="Gill Sans"/>
              <a:ea typeface="Gill Sans"/>
              <a:cs typeface="Gill Sans"/>
              <a:sym typeface="Gill Sans"/>
            </a:endParaRPr>
          </a:p>
        </p:txBody>
      </p:sp>
      <p:cxnSp>
        <p:nvCxnSpPr>
          <p:cNvPr id="177" name="Google Shape;177;g98b7e5ad82_0_9"/>
          <p:cNvCxnSpPr>
            <a:stCxn id="176" idx="6"/>
            <a:endCxn id="178" idx="1"/>
          </p:cNvCxnSpPr>
          <p:nvPr/>
        </p:nvCxnSpPr>
        <p:spPr>
          <a:xfrm flipH="1" rot="10800000">
            <a:off x="7310900" y="4307750"/>
            <a:ext cx="410100" cy="3600"/>
          </a:xfrm>
          <a:prstGeom prst="straightConnector1">
            <a:avLst/>
          </a:prstGeom>
          <a:noFill/>
          <a:ln cap="flat" cmpd="sng" w="19050">
            <a:solidFill>
              <a:schemeClr val="dk2"/>
            </a:solidFill>
            <a:prstDash val="solid"/>
            <a:round/>
            <a:headEnd len="sm" w="sm" type="none"/>
            <a:tailEnd len="med" w="med" type="triangle"/>
          </a:ln>
        </p:spPr>
      </p:cxnSp>
      <p:sp>
        <p:nvSpPr>
          <p:cNvPr id="178" name="Google Shape;178;g98b7e5ad82_0_9"/>
          <p:cNvSpPr/>
          <p:nvPr/>
        </p:nvSpPr>
        <p:spPr>
          <a:xfrm>
            <a:off x="7720975" y="1957400"/>
            <a:ext cx="4057500" cy="470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98b7e5ad82_0_9"/>
          <p:cNvSpPr txBox="1"/>
          <p:nvPr/>
        </p:nvSpPr>
        <p:spPr>
          <a:xfrm>
            <a:off x="8029575" y="2143100"/>
            <a:ext cx="3486300" cy="385800"/>
          </a:xfrm>
          <a:prstGeom prst="rect">
            <a:avLst/>
          </a:prstGeom>
          <a:solidFill>
            <a:srgbClr val="A4C2F4"/>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Consideraciones en la investigación</a:t>
            </a:r>
            <a:endParaRPr b="1" i="0" sz="1400" u="none" cap="none" strike="noStrike">
              <a:solidFill>
                <a:srgbClr val="000000"/>
              </a:solidFill>
              <a:latin typeface="Gill Sans"/>
              <a:ea typeface="Gill Sans"/>
              <a:cs typeface="Gill Sans"/>
              <a:sym typeface="Gill Sans"/>
            </a:endParaRPr>
          </a:p>
        </p:txBody>
      </p:sp>
      <p:sp>
        <p:nvSpPr>
          <p:cNvPr id="180" name="Google Shape;180;g98b7e5ad82_0_9"/>
          <p:cNvSpPr txBox="1"/>
          <p:nvPr/>
        </p:nvSpPr>
        <p:spPr>
          <a:xfrm>
            <a:off x="7849525" y="2897500"/>
            <a:ext cx="3800400" cy="471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Una pregunta de investigación no sólo busca una respuesta, sino re-conceptualizar en cierta medida</a:t>
            </a:r>
            <a:endParaRPr b="0" i="0" sz="1300" u="none" cap="none" strike="noStrike">
              <a:solidFill>
                <a:srgbClr val="000000"/>
              </a:solidFill>
              <a:latin typeface="Gill Sans"/>
              <a:ea typeface="Gill Sans"/>
              <a:cs typeface="Gill Sans"/>
              <a:sym typeface="Gill Sans"/>
            </a:endParaRPr>
          </a:p>
        </p:txBody>
      </p:sp>
      <p:sp>
        <p:nvSpPr>
          <p:cNvPr id="181" name="Google Shape;181;g98b7e5ad82_0_9"/>
          <p:cNvSpPr txBox="1"/>
          <p:nvPr/>
        </p:nvSpPr>
        <p:spPr>
          <a:xfrm>
            <a:off x="7849525" y="3737400"/>
            <a:ext cx="3800400" cy="977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En un mundo de diferentes contextos institucionales, relaciones de poder y teorías guiadas por ciertos valores/preconcepciones, la elección de un tema a investigar </a:t>
            </a:r>
            <a:r>
              <a:rPr b="1" i="0" lang="en-US" sz="1300" u="none" cap="none" strike="noStrike">
                <a:solidFill>
                  <a:srgbClr val="000000"/>
                </a:solidFill>
                <a:latin typeface="Gill Sans"/>
                <a:ea typeface="Gill Sans"/>
                <a:cs typeface="Gill Sans"/>
                <a:sym typeface="Gill Sans"/>
              </a:rPr>
              <a:t>no es neutral</a:t>
            </a:r>
            <a:endParaRPr b="0" i="0" sz="1300" u="none" cap="none" strike="noStrike">
              <a:solidFill>
                <a:srgbClr val="000000"/>
              </a:solidFill>
              <a:latin typeface="Gill Sans"/>
              <a:ea typeface="Gill Sans"/>
              <a:cs typeface="Gill Sans"/>
              <a:sym typeface="Gill Sans"/>
            </a:endParaRPr>
          </a:p>
        </p:txBody>
      </p:sp>
      <p:sp>
        <p:nvSpPr>
          <p:cNvPr id="182" name="Google Shape;182;g98b7e5ad82_0_9"/>
          <p:cNvSpPr txBox="1"/>
          <p:nvPr/>
        </p:nvSpPr>
        <p:spPr>
          <a:xfrm>
            <a:off x="7849525" y="5083700"/>
            <a:ext cx="3800400" cy="1128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El rol de la investigación es asesorar el juicio práctico de quienes trabajan en la planificación, no reemplazarlos. No obstante, </a:t>
            </a:r>
            <a:r>
              <a:rPr b="1" i="0" lang="en-US" sz="1300" u="none" cap="none" strike="noStrike">
                <a:solidFill>
                  <a:srgbClr val="000000"/>
                </a:solidFill>
                <a:latin typeface="Gill Sans"/>
                <a:ea typeface="Gill Sans"/>
                <a:cs typeface="Gill Sans"/>
                <a:sym typeface="Gill Sans"/>
              </a:rPr>
              <a:t>la investigación no debería estar distanciada de preguntas surgidas en la práctica</a:t>
            </a:r>
            <a:endParaRPr b="1" i="0" sz="1300" u="none" cap="none" strike="noStrike">
              <a:solidFill>
                <a:srgbClr val="000000"/>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a3fa6aa37c_0_10"/>
          <p:cNvSpPr txBox="1"/>
          <p:nvPr/>
        </p:nvSpPr>
        <p:spPr>
          <a:xfrm>
            <a:off x="4798850" y="1161650"/>
            <a:ext cx="3313200" cy="17244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Hay una serie de contextos institucionales y organizacionales de dónde surge la necesidad de investigación. Por ejemplo, universidades, consultoras, organizaciones ciudadanas, gobierno, entes privados, entre otros. No hay distinción entre la investigación académica y la práctica en estos contextos. </a:t>
            </a:r>
            <a:r>
              <a:rPr b="1" i="0" lang="en-US" sz="1200" u="none" cap="none" strike="noStrike">
                <a:solidFill>
                  <a:srgbClr val="000000"/>
                </a:solidFill>
                <a:latin typeface="Gill Sans"/>
                <a:ea typeface="Gill Sans"/>
                <a:cs typeface="Gill Sans"/>
                <a:sym typeface="Gill Sans"/>
              </a:rPr>
              <a:t>Acá la investigación es parte de la práctica</a:t>
            </a:r>
            <a:endParaRPr b="1" i="0" sz="1200" u="none" cap="none" strike="noStrike">
              <a:solidFill>
                <a:srgbClr val="000000"/>
              </a:solidFill>
              <a:latin typeface="Gill Sans"/>
              <a:ea typeface="Gill Sans"/>
              <a:cs typeface="Gill Sans"/>
              <a:sym typeface="Gill Sans"/>
            </a:endParaRPr>
          </a:p>
        </p:txBody>
      </p:sp>
      <p:sp>
        <p:nvSpPr>
          <p:cNvPr id="188" name="Google Shape;188;ga3fa6aa37c_0_10"/>
          <p:cNvSpPr/>
          <p:nvPr/>
        </p:nvSpPr>
        <p:spPr>
          <a:xfrm>
            <a:off x="412125" y="4910450"/>
            <a:ext cx="3372300" cy="15903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Gill Sans"/>
                <a:ea typeface="Gill Sans"/>
                <a:cs typeface="Gill Sans"/>
                <a:sym typeface="Gill Sans"/>
              </a:rPr>
              <a:t>Lo práctico visibiliza la existencia de problemas en donde se puede generar conocimiento útil para implementar. La búsqueda de soluciones prácticas a partir de la investigación sistemática indica que la planificación no puede existir aislada de la práctica. Su propia existencia ocurre de los problemas e ideas que encuentra en ella.</a:t>
            </a:r>
            <a:endParaRPr b="0" i="0" sz="1200" u="none" cap="none" strike="noStrike">
              <a:solidFill>
                <a:srgbClr val="000000"/>
              </a:solidFill>
              <a:latin typeface="Gill Sans"/>
              <a:ea typeface="Gill Sans"/>
              <a:cs typeface="Gill Sans"/>
              <a:sym typeface="Gill Sans"/>
            </a:endParaRPr>
          </a:p>
        </p:txBody>
      </p:sp>
      <p:sp>
        <p:nvSpPr>
          <p:cNvPr id="189" name="Google Shape;189;ga3fa6aa37c_0_10"/>
          <p:cNvSpPr txBox="1"/>
          <p:nvPr>
            <p:ph type="title"/>
          </p:nvPr>
        </p:nvSpPr>
        <p:spPr>
          <a:xfrm>
            <a:off x="2071700" y="0"/>
            <a:ext cx="7715400" cy="684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3700">
                <a:latin typeface="Gill Sans"/>
                <a:ea typeface="Gill Sans"/>
                <a:cs typeface="Gill Sans"/>
                <a:sym typeface="Gill Sans"/>
              </a:rPr>
              <a:t>La práctica dentro de la investigación </a:t>
            </a:r>
            <a:endParaRPr sz="4100">
              <a:latin typeface="Gill Sans"/>
              <a:ea typeface="Gill Sans"/>
              <a:cs typeface="Gill Sans"/>
              <a:sym typeface="Gill Sans"/>
            </a:endParaRPr>
          </a:p>
        </p:txBody>
      </p:sp>
      <p:sp>
        <p:nvSpPr>
          <p:cNvPr id="190" name="Google Shape;190;ga3fa6aa37c_0_10"/>
          <p:cNvSpPr txBox="1"/>
          <p:nvPr/>
        </p:nvSpPr>
        <p:spPr>
          <a:xfrm>
            <a:off x="4211675" y="4814013"/>
            <a:ext cx="3313200" cy="18489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Usualmente, lo práctico es el lugar donde la investigación empírica ocurre, pero hacer investigación puede hacerse en lo práctico. Los espacios del terreno/oficina/institución no se ven como separados. </a:t>
            </a:r>
            <a:r>
              <a:rPr b="1" i="0" lang="en-US" sz="1200" u="none" cap="none" strike="noStrike">
                <a:solidFill>
                  <a:srgbClr val="000000"/>
                </a:solidFill>
                <a:latin typeface="Calibri"/>
                <a:ea typeface="Calibri"/>
                <a:cs typeface="Calibri"/>
                <a:sym typeface="Calibri"/>
              </a:rPr>
              <a:t>La actividad de investigación acá implica el rol activo de les accionistas para poder conducirse.</a:t>
            </a:r>
            <a:r>
              <a:rPr b="0" i="0" lang="en-US" sz="1200" u="none" cap="none" strike="noStrike">
                <a:solidFill>
                  <a:srgbClr val="000000"/>
                </a:solidFill>
                <a:latin typeface="Calibri"/>
                <a:ea typeface="Calibri"/>
                <a:cs typeface="Calibri"/>
                <a:sym typeface="Calibri"/>
              </a:rPr>
              <a:t> No se está en un laboratorio/oficina con un montón de datos donde sólo la perspectiva propia importa.</a:t>
            </a:r>
            <a:endParaRPr b="0" i="0" sz="1200" u="none" cap="none" strike="noStrike">
              <a:solidFill>
                <a:srgbClr val="000000"/>
              </a:solidFill>
              <a:latin typeface="Calibri"/>
              <a:ea typeface="Calibri"/>
              <a:cs typeface="Calibri"/>
              <a:sym typeface="Calibri"/>
            </a:endParaRPr>
          </a:p>
        </p:txBody>
      </p:sp>
      <p:sp>
        <p:nvSpPr>
          <p:cNvPr id="191" name="Google Shape;191;ga3fa6aa37c_0_10"/>
          <p:cNvSpPr txBox="1"/>
          <p:nvPr/>
        </p:nvSpPr>
        <p:spPr>
          <a:xfrm>
            <a:off x="7952125" y="3800875"/>
            <a:ext cx="3313200" cy="17244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En términos generales, se refiere a cómo les investigadores tratan de informar y moldear la práctica a partir de su actividad investigativa. Esto se articula con el propósito de que la investigación se dirija al impacto de lo que ocurrió en la práctica. En sí mismo, es un propósito </a:t>
            </a:r>
            <a:r>
              <a:rPr b="1" i="0" lang="en-US" sz="1200" u="none" cap="none" strike="noStrike">
                <a:solidFill>
                  <a:srgbClr val="000000"/>
                </a:solidFill>
                <a:latin typeface="Calibri"/>
                <a:ea typeface="Calibri"/>
                <a:cs typeface="Calibri"/>
                <a:sym typeface="Calibri"/>
              </a:rPr>
              <a:t>meta</a:t>
            </a:r>
            <a:r>
              <a:rPr b="0" i="0" lang="en-US" sz="1200" u="none" cap="none" strike="noStrike">
                <a:solidFill>
                  <a:srgbClr val="000000"/>
                </a:solidFill>
                <a:latin typeface="Calibri"/>
                <a:ea typeface="Calibri"/>
                <a:cs typeface="Calibri"/>
                <a:sym typeface="Calibri"/>
              </a:rPr>
              <a:t> dentro de la misma área</a:t>
            </a:r>
            <a:endParaRPr b="0" i="0" sz="1200" u="none" cap="none" strike="noStrike">
              <a:solidFill>
                <a:srgbClr val="000000"/>
              </a:solidFill>
              <a:latin typeface="Calibri"/>
              <a:ea typeface="Calibri"/>
              <a:cs typeface="Calibri"/>
              <a:sym typeface="Calibri"/>
            </a:endParaRPr>
          </a:p>
        </p:txBody>
      </p:sp>
      <p:sp>
        <p:nvSpPr>
          <p:cNvPr id="192" name="Google Shape;192;ga3fa6aa37c_0_10"/>
          <p:cNvSpPr/>
          <p:nvPr/>
        </p:nvSpPr>
        <p:spPr>
          <a:xfrm>
            <a:off x="626625" y="4607950"/>
            <a:ext cx="2943300" cy="4371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La práctica como una fuente de ideas</a:t>
            </a:r>
            <a:endParaRPr b="1" i="0" sz="1400" u="none" cap="none" strike="noStrike">
              <a:solidFill>
                <a:srgbClr val="000000"/>
              </a:solidFill>
              <a:latin typeface="Gill Sans"/>
              <a:ea typeface="Gill Sans"/>
              <a:cs typeface="Gill Sans"/>
              <a:sym typeface="Gill Sans"/>
            </a:endParaRPr>
          </a:p>
        </p:txBody>
      </p:sp>
      <p:sp>
        <p:nvSpPr>
          <p:cNvPr id="193" name="Google Shape;193;ga3fa6aa37c_0_10"/>
          <p:cNvSpPr/>
          <p:nvPr/>
        </p:nvSpPr>
        <p:spPr>
          <a:xfrm>
            <a:off x="4396625" y="4473338"/>
            <a:ext cx="2943300" cy="4371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La práctica como el lugar donde se investiga</a:t>
            </a:r>
            <a:endParaRPr b="1" i="0" sz="1400" u="none" cap="none" strike="noStrike">
              <a:solidFill>
                <a:srgbClr val="000000"/>
              </a:solidFill>
              <a:latin typeface="Gill Sans"/>
              <a:ea typeface="Gill Sans"/>
              <a:cs typeface="Gill Sans"/>
              <a:sym typeface="Gill Sans"/>
            </a:endParaRPr>
          </a:p>
        </p:txBody>
      </p:sp>
      <p:sp>
        <p:nvSpPr>
          <p:cNvPr id="194" name="Google Shape;194;ga3fa6aa37c_0_10"/>
          <p:cNvSpPr/>
          <p:nvPr/>
        </p:nvSpPr>
        <p:spPr>
          <a:xfrm>
            <a:off x="4983800" y="808850"/>
            <a:ext cx="2943300" cy="4371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Gill Sans"/>
                <a:ea typeface="Gill Sans"/>
                <a:cs typeface="Gill Sans"/>
                <a:sym typeface="Gill Sans"/>
              </a:rPr>
              <a:t>La práctica como el espacio anfitrión de la investigación</a:t>
            </a:r>
            <a:endParaRPr b="1" i="0" sz="1400" u="none" cap="none" strike="noStrike">
              <a:solidFill>
                <a:srgbClr val="000000"/>
              </a:solidFill>
              <a:latin typeface="Gill Sans"/>
              <a:ea typeface="Gill Sans"/>
              <a:cs typeface="Gill Sans"/>
              <a:sym typeface="Gill Sans"/>
            </a:endParaRPr>
          </a:p>
        </p:txBody>
      </p:sp>
      <p:sp>
        <p:nvSpPr>
          <p:cNvPr id="195" name="Google Shape;195;ga3fa6aa37c_0_10"/>
          <p:cNvSpPr/>
          <p:nvPr/>
        </p:nvSpPr>
        <p:spPr>
          <a:xfrm>
            <a:off x="8137075" y="3478000"/>
            <a:ext cx="2943300" cy="4371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Lo práctico como el objeto de investigación</a:t>
            </a:r>
            <a:endParaRPr b="1" i="0" sz="1400" u="none" cap="none" strike="noStrike">
              <a:solidFill>
                <a:srgbClr val="000000"/>
              </a:solidFill>
              <a:latin typeface="Calibri"/>
              <a:ea typeface="Calibri"/>
              <a:cs typeface="Calibri"/>
              <a:sym typeface="Calibri"/>
            </a:endParaRPr>
          </a:p>
        </p:txBody>
      </p:sp>
      <p:sp>
        <p:nvSpPr>
          <p:cNvPr id="196" name="Google Shape;196;ga3fa6aa37c_0_10"/>
          <p:cNvSpPr/>
          <p:nvPr/>
        </p:nvSpPr>
        <p:spPr>
          <a:xfrm>
            <a:off x="337400" y="946175"/>
            <a:ext cx="3257400" cy="3097200"/>
          </a:xfrm>
          <a:prstGeom prst="ellipse">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La práctica dentro de la planificación espacial es un aspecto tanto estudiado como parte del estudio en sí de la disciplina. Es decir, la Planificación es un proceso que comienza y termina en la introspección de lo que el mundo ‘exterior’ (la práctica) entrega para investigar y lo que la disciplina puede entregar a estos espacios. </a:t>
            </a:r>
            <a:endParaRPr b="0" i="0" sz="900" u="none" cap="none" strike="noStrike">
              <a:solidFill>
                <a:srgbClr val="000000"/>
              </a:solidFill>
              <a:latin typeface="Gill Sans"/>
              <a:ea typeface="Gill Sans"/>
              <a:cs typeface="Gill Sans"/>
              <a:sym typeface="Gill Sans"/>
            </a:endParaRPr>
          </a:p>
        </p:txBody>
      </p:sp>
      <p:cxnSp>
        <p:nvCxnSpPr>
          <p:cNvPr id="197" name="Google Shape;197;ga3fa6aa37c_0_10"/>
          <p:cNvCxnSpPr>
            <a:stCxn id="196" idx="6"/>
          </p:cNvCxnSpPr>
          <p:nvPr/>
        </p:nvCxnSpPr>
        <p:spPr>
          <a:xfrm flipH="1">
            <a:off x="3386000" y="2494775"/>
            <a:ext cx="208800" cy="2105700"/>
          </a:xfrm>
          <a:prstGeom prst="straightConnector1">
            <a:avLst/>
          </a:prstGeom>
          <a:noFill/>
          <a:ln cap="flat" cmpd="sng" w="19050">
            <a:solidFill>
              <a:schemeClr val="dk2"/>
            </a:solidFill>
            <a:prstDash val="solid"/>
            <a:round/>
            <a:headEnd len="sm" w="sm" type="none"/>
            <a:tailEnd len="med" w="med" type="triangle"/>
          </a:ln>
        </p:spPr>
      </p:cxnSp>
      <p:cxnSp>
        <p:nvCxnSpPr>
          <p:cNvPr id="198" name="Google Shape;198;ga3fa6aa37c_0_10"/>
          <p:cNvCxnSpPr>
            <a:stCxn id="196" idx="6"/>
            <a:endCxn id="187" idx="1"/>
          </p:cNvCxnSpPr>
          <p:nvPr/>
        </p:nvCxnSpPr>
        <p:spPr>
          <a:xfrm flipH="1" rot="10800000">
            <a:off x="3594800" y="2023775"/>
            <a:ext cx="1203900" cy="471000"/>
          </a:xfrm>
          <a:prstGeom prst="straightConnector1">
            <a:avLst/>
          </a:prstGeom>
          <a:noFill/>
          <a:ln cap="flat" cmpd="sng" w="19050">
            <a:solidFill>
              <a:schemeClr val="dk2"/>
            </a:solidFill>
            <a:prstDash val="solid"/>
            <a:round/>
            <a:headEnd len="sm" w="sm" type="none"/>
            <a:tailEnd len="med" w="med" type="triangle"/>
          </a:ln>
        </p:spPr>
      </p:cxnSp>
      <p:cxnSp>
        <p:nvCxnSpPr>
          <p:cNvPr id="199" name="Google Shape;199;ga3fa6aa37c_0_10"/>
          <p:cNvCxnSpPr>
            <a:stCxn id="196" idx="6"/>
            <a:endCxn id="193" idx="0"/>
          </p:cNvCxnSpPr>
          <p:nvPr/>
        </p:nvCxnSpPr>
        <p:spPr>
          <a:xfrm>
            <a:off x="3594800" y="2494775"/>
            <a:ext cx="2273400" cy="1978500"/>
          </a:xfrm>
          <a:prstGeom prst="straightConnector1">
            <a:avLst/>
          </a:prstGeom>
          <a:noFill/>
          <a:ln cap="flat" cmpd="sng" w="19050">
            <a:solidFill>
              <a:schemeClr val="dk2"/>
            </a:solidFill>
            <a:prstDash val="solid"/>
            <a:round/>
            <a:headEnd len="sm" w="sm" type="none"/>
            <a:tailEnd len="med" w="med" type="triangle"/>
          </a:ln>
        </p:spPr>
      </p:cxnSp>
      <p:cxnSp>
        <p:nvCxnSpPr>
          <p:cNvPr id="200" name="Google Shape;200;ga3fa6aa37c_0_10"/>
          <p:cNvCxnSpPr>
            <a:stCxn id="196" idx="6"/>
            <a:endCxn id="191" idx="1"/>
          </p:cNvCxnSpPr>
          <p:nvPr/>
        </p:nvCxnSpPr>
        <p:spPr>
          <a:xfrm>
            <a:off x="3594800" y="2494775"/>
            <a:ext cx="4357200" cy="2168400"/>
          </a:xfrm>
          <a:prstGeom prst="straightConnector1">
            <a:avLst/>
          </a:prstGeom>
          <a:noFill/>
          <a:ln cap="flat" cmpd="sng" w="19050">
            <a:solidFill>
              <a:schemeClr val="dk2"/>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9d4a8b4b6a_0_17"/>
          <p:cNvSpPr txBox="1"/>
          <p:nvPr>
            <p:ph type="title"/>
          </p:nvPr>
        </p:nvSpPr>
        <p:spPr>
          <a:xfrm>
            <a:off x="1400175" y="300025"/>
            <a:ext cx="9289200" cy="684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3200">
                <a:latin typeface="Gill Sans"/>
                <a:ea typeface="Gill Sans"/>
                <a:cs typeface="Gill Sans"/>
                <a:sym typeface="Gill Sans"/>
              </a:rPr>
              <a:t>Recordatorios finales del “Arte de ‘hacer investigación’ en la planificación espacial y regional”</a:t>
            </a:r>
            <a:endParaRPr sz="3600">
              <a:latin typeface="Gill Sans"/>
              <a:ea typeface="Gill Sans"/>
              <a:cs typeface="Gill Sans"/>
              <a:sym typeface="Gill Sans"/>
            </a:endParaRPr>
          </a:p>
        </p:txBody>
      </p:sp>
      <p:sp>
        <p:nvSpPr>
          <p:cNvPr id="206" name="Google Shape;206;g9d4a8b4b6a_0_17"/>
          <p:cNvSpPr/>
          <p:nvPr/>
        </p:nvSpPr>
        <p:spPr>
          <a:xfrm>
            <a:off x="4467300" y="1880400"/>
            <a:ext cx="3257400" cy="3097200"/>
          </a:xfrm>
          <a:prstGeom prst="ellipse">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Gill Sans"/>
                <a:ea typeface="Gill Sans"/>
                <a:cs typeface="Gill Sans"/>
                <a:sym typeface="Gill Sans"/>
              </a:rPr>
              <a:t>Hacer investigación en la planificación es un proceso de cuestionamiento sistémico, pero su flexibilidad le permite ser un arte</a:t>
            </a:r>
            <a:endParaRPr b="0" i="0" sz="1900" u="none" cap="none" strike="noStrike">
              <a:solidFill>
                <a:srgbClr val="000000"/>
              </a:solidFill>
              <a:latin typeface="Gill Sans"/>
              <a:ea typeface="Gill Sans"/>
              <a:cs typeface="Gill Sans"/>
              <a:sym typeface="Gill Sans"/>
            </a:endParaRPr>
          </a:p>
        </p:txBody>
      </p:sp>
      <p:sp>
        <p:nvSpPr>
          <p:cNvPr id="207" name="Google Shape;207;g9d4a8b4b6a_0_17"/>
          <p:cNvSpPr/>
          <p:nvPr/>
        </p:nvSpPr>
        <p:spPr>
          <a:xfrm>
            <a:off x="2114550" y="1326900"/>
            <a:ext cx="2181000" cy="2044800"/>
          </a:xfrm>
          <a:prstGeom prst="ellipse">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Combina la inteligencia necesaria para observar con una visión crítica e imaginativa</a:t>
            </a:r>
            <a:endParaRPr b="0" i="0" sz="1500" u="none" cap="none" strike="noStrike">
              <a:solidFill>
                <a:srgbClr val="000000"/>
              </a:solidFill>
              <a:latin typeface="Gill Sans"/>
              <a:ea typeface="Gill Sans"/>
              <a:cs typeface="Gill Sans"/>
              <a:sym typeface="Gill Sans"/>
            </a:endParaRPr>
          </a:p>
        </p:txBody>
      </p:sp>
      <p:sp>
        <p:nvSpPr>
          <p:cNvPr id="208" name="Google Shape;208;g9d4a8b4b6a_0_17"/>
          <p:cNvSpPr/>
          <p:nvPr/>
        </p:nvSpPr>
        <p:spPr>
          <a:xfrm>
            <a:off x="157250" y="2950950"/>
            <a:ext cx="2428800" cy="2235300"/>
          </a:xfrm>
          <a:prstGeom prst="ellipse">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La investigación involucra juicios complejos que son influenciados por los contextos institucionales en los cuales se realiza la investigación y qué motiva a hacerla</a:t>
            </a:r>
            <a:endParaRPr b="0" i="0" sz="1400" u="none" cap="none" strike="noStrike">
              <a:solidFill>
                <a:srgbClr val="000000"/>
              </a:solidFill>
              <a:latin typeface="Gill Sans"/>
              <a:ea typeface="Gill Sans"/>
              <a:cs typeface="Gill Sans"/>
              <a:sym typeface="Gill Sans"/>
            </a:endParaRPr>
          </a:p>
        </p:txBody>
      </p:sp>
      <p:sp>
        <p:nvSpPr>
          <p:cNvPr id="209" name="Google Shape;209;g9d4a8b4b6a_0_17"/>
          <p:cNvSpPr/>
          <p:nvPr/>
        </p:nvSpPr>
        <p:spPr>
          <a:xfrm>
            <a:off x="2247900" y="4332025"/>
            <a:ext cx="2581200" cy="2451600"/>
          </a:xfrm>
          <a:prstGeom prst="ellipse">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Hacer investigación en la planificación es fuertemente orientada a propósitos prácticos, generando requerimientos demandantes sobre su ética. Reflexiona en tu investigación al progresar en ella</a:t>
            </a:r>
            <a:endParaRPr b="0" i="0" sz="1400" u="none" cap="none" strike="noStrike">
              <a:solidFill>
                <a:srgbClr val="000000"/>
              </a:solidFill>
              <a:latin typeface="Gill Sans"/>
              <a:ea typeface="Gill Sans"/>
              <a:cs typeface="Gill Sans"/>
              <a:sym typeface="Gill Sans"/>
            </a:endParaRPr>
          </a:p>
        </p:txBody>
      </p:sp>
      <p:sp>
        <p:nvSpPr>
          <p:cNvPr id="210" name="Google Shape;210;g9d4a8b4b6a_0_17"/>
          <p:cNvSpPr/>
          <p:nvPr/>
        </p:nvSpPr>
        <p:spPr>
          <a:xfrm>
            <a:off x="8534375" y="1526400"/>
            <a:ext cx="2581200" cy="2542200"/>
          </a:xfrm>
          <a:prstGeom prst="ellipse">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La planificación es una disciplina espacial, por lo que en la investigación enfócate en las cualidades y características de los lugares como base de tu investigación</a:t>
            </a:r>
            <a:endParaRPr b="0" i="0" sz="1500" u="none" cap="none" strike="noStrike">
              <a:solidFill>
                <a:srgbClr val="000000"/>
              </a:solidFill>
              <a:latin typeface="Gill Sans"/>
              <a:ea typeface="Gill Sans"/>
              <a:cs typeface="Gill Sans"/>
              <a:sym typeface="Gill Sans"/>
            </a:endParaRPr>
          </a:p>
        </p:txBody>
      </p:sp>
      <p:cxnSp>
        <p:nvCxnSpPr>
          <p:cNvPr id="211" name="Google Shape;211;g9d4a8b4b6a_0_17"/>
          <p:cNvCxnSpPr>
            <a:stCxn id="206" idx="1"/>
            <a:endCxn id="207" idx="7"/>
          </p:cNvCxnSpPr>
          <p:nvPr/>
        </p:nvCxnSpPr>
        <p:spPr>
          <a:xfrm rot="10800000">
            <a:off x="3976235" y="1626274"/>
            <a:ext cx="968100" cy="707700"/>
          </a:xfrm>
          <a:prstGeom prst="straightConnector1">
            <a:avLst/>
          </a:prstGeom>
          <a:noFill/>
          <a:ln cap="flat" cmpd="sng" w="19050">
            <a:solidFill>
              <a:schemeClr val="dk2"/>
            </a:solidFill>
            <a:prstDash val="dot"/>
            <a:round/>
            <a:headEnd len="sm" w="sm" type="none"/>
            <a:tailEnd len="med" w="med" type="triangle"/>
          </a:ln>
        </p:spPr>
      </p:cxnSp>
      <p:cxnSp>
        <p:nvCxnSpPr>
          <p:cNvPr id="212" name="Google Shape;212;g9d4a8b4b6a_0_17"/>
          <p:cNvCxnSpPr>
            <a:stCxn id="206" idx="2"/>
            <a:endCxn id="208" idx="6"/>
          </p:cNvCxnSpPr>
          <p:nvPr/>
        </p:nvCxnSpPr>
        <p:spPr>
          <a:xfrm flipH="1">
            <a:off x="2586000" y="3429000"/>
            <a:ext cx="1881300" cy="639600"/>
          </a:xfrm>
          <a:prstGeom prst="straightConnector1">
            <a:avLst/>
          </a:prstGeom>
          <a:noFill/>
          <a:ln cap="flat" cmpd="sng" w="19050">
            <a:solidFill>
              <a:schemeClr val="dk2"/>
            </a:solidFill>
            <a:prstDash val="dot"/>
            <a:round/>
            <a:headEnd len="sm" w="sm" type="none"/>
            <a:tailEnd len="med" w="med" type="triangle"/>
          </a:ln>
        </p:spPr>
      </p:cxnSp>
      <p:cxnSp>
        <p:nvCxnSpPr>
          <p:cNvPr id="213" name="Google Shape;213;g9d4a8b4b6a_0_17"/>
          <p:cNvCxnSpPr>
            <a:stCxn id="206" idx="3"/>
          </p:cNvCxnSpPr>
          <p:nvPr/>
        </p:nvCxnSpPr>
        <p:spPr>
          <a:xfrm flipH="1">
            <a:off x="4657835" y="4524026"/>
            <a:ext cx="286500" cy="445200"/>
          </a:xfrm>
          <a:prstGeom prst="straightConnector1">
            <a:avLst/>
          </a:prstGeom>
          <a:noFill/>
          <a:ln cap="flat" cmpd="sng" w="19050">
            <a:solidFill>
              <a:schemeClr val="dk2"/>
            </a:solidFill>
            <a:prstDash val="dot"/>
            <a:round/>
            <a:headEnd len="sm" w="sm" type="none"/>
            <a:tailEnd len="med" w="med" type="triangle"/>
          </a:ln>
        </p:spPr>
      </p:cxnSp>
      <p:cxnSp>
        <p:nvCxnSpPr>
          <p:cNvPr id="214" name="Google Shape;214;g9d4a8b4b6a_0_17"/>
          <p:cNvCxnSpPr>
            <a:endCxn id="210" idx="2"/>
          </p:cNvCxnSpPr>
          <p:nvPr/>
        </p:nvCxnSpPr>
        <p:spPr>
          <a:xfrm flipH="1" rot="10800000">
            <a:off x="7686575" y="2797500"/>
            <a:ext cx="847800" cy="285900"/>
          </a:xfrm>
          <a:prstGeom prst="straightConnector1">
            <a:avLst/>
          </a:prstGeom>
          <a:noFill/>
          <a:ln cap="flat" cmpd="sng" w="19050">
            <a:solidFill>
              <a:schemeClr val="dk2"/>
            </a:solidFill>
            <a:prstDash val="dot"/>
            <a:round/>
            <a:headEnd len="sm" w="sm" type="none"/>
            <a:tailEnd len="med" w="med" type="triangle"/>
          </a:ln>
        </p:spPr>
      </p:cxnSp>
      <p:sp>
        <p:nvSpPr>
          <p:cNvPr id="215" name="Google Shape;215;g9d4a8b4b6a_0_17"/>
          <p:cNvSpPr/>
          <p:nvPr/>
        </p:nvSpPr>
        <p:spPr>
          <a:xfrm>
            <a:off x="7724700" y="4241425"/>
            <a:ext cx="2733900" cy="2542200"/>
          </a:xfrm>
          <a:prstGeom prst="ellipse">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Gill Sans"/>
                <a:ea typeface="Gill Sans"/>
                <a:cs typeface="Gill Sans"/>
                <a:sym typeface="Gill Sans"/>
              </a:rPr>
              <a:t>No hay una ‘receta precisa’ para realizar una investigación dentro de esta área. Al investigar, se debe centrar en conectar problemas de interés con el ‘lente’ conceptual apropiado. Siendo así, le investigadore no tiene un camino, hace un camino al andar</a:t>
            </a:r>
            <a:endParaRPr b="0" i="0" sz="1400" u="none" cap="none" strike="noStrike">
              <a:solidFill>
                <a:srgbClr val="000000"/>
              </a:solidFill>
              <a:latin typeface="Gill Sans"/>
              <a:ea typeface="Gill Sans"/>
              <a:cs typeface="Gill Sans"/>
              <a:sym typeface="Gill Sans"/>
            </a:endParaRPr>
          </a:p>
        </p:txBody>
      </p:sp>
      <p:cxnSp>
        <p:nvCxnSpPr>
          <p:cNvPr id="216" name="Google Shape;216;g9d4a8b4b6a_0_17"/>
          <p:cNvCxnSpPr>
            <a:stCxn id="206" idx="5"/>
          </p:cNvCxnSpPr>
          <p:nvPr/>
        </p:nvCxnSpPr>
        <p:spPr>
          <a:xfrm>
            <a:off x="7247665" y="4524026"/>
            <a:ext cx="596100" cy="488100"/>
          </a:xfrm>
          <a:prstGeom prst="straightConnector1">
            <a:avLst/>
          </a:prstGeom>
          <a:noFill/>
          <a:ln cap="flat" cmpd="sng" w="19050">
            <a:solidFill>
              <a:schemeClr val="dk2"/>
            </a:solidFill>
            <a:prstDash val="dot"/>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2020-09-14T01:43:50Z</dcterms:created>
  <dc:creator>Dani Valderrama</dc:creator>
</cp:coreProperties>
</file>