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a:defRPr>
    </a:lvl1pPr>
    <a:lvl2pPr marL="0" marR="0" indent="0" algn="ctr"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a:defRPr>
    </a:lvl2pPr>
    <a:lvl3pPr marL="0" marR="0" indent="0" algn="ctr"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a:defRPr>
    </a:lvl3pPr>
    <a:lvl4pPr marL="0" marR="0" indent="0" algn="ctr"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a:defRPr>
    </a:lvl4pPr>
    <a:lvl5pPr marL="0" marR="0" indent="0" algn="ctr"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a:defRPr>
    </a:lvl5pPr>
    <a:lvl6pPr marL="0" marR="0" indent="0" algn="ctr"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a:defRPr>
    </a:lvl6pPr>
    <a:lvl7pPr marL="0" marR="0" indent="0" algn="ctr"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a:defRPr>
    </a:lvl7pPr>
    <a:lvl8pPr marL="0" marR="0" indent="0" algn="ctr"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a:defRPr>
    </a:lvl8pPr>
    <a:lvl9pPr marL="0" marR="0" indent="0" algn="ctr"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606060"/>
        </a:fontRef>
        <a:srgbClr val="606060"/>
      </a:tcTxStyle>
      <a:tcStyle>
        <a:tcBdr>
          <a:left>
            <a:ln w="12700" cap="flat">
              <a:noFill/>
              <a:miter lim="400000"/>
            </a:ln>
          </a:left>
          <a:right>
            <a:ln w="12700" cap="flat">
              <a:noFill/>
              <a:miter lim="400000"/>
            </a:ln>
          </a:right>
          <a:top>
            <a:ln w="3175" cap="flat">
              <a:solidFill>
                <a:srgbClr val="929292"/>
              </a:solidFill>
              <a:custDash>
                <a:ds d="200000" sp="200000"/>
              </a:custDash>
              <a:miter lim="400000"/>
            </a:ln>
          </a:top>
          <a:bottom>
            <a:ln w="3175" cap="flat">
              <a:solidFill>
                <a:srgbClr val="929292"/>
              </a:solidFill>
              <a:custDash>
                <a:ds d="200000" sp="200000"/>
              </a:custDash>
              <a:miter lim="400000"/>
            </a:ln>
          </a:bottom>
          <a:insideH>
            <a:ln w="3175" cap="flat">
              <a:solidFill>
                <a:srgbClr val="929292"/>
              </a:solidFill>
              <a:custDash>
                <a:ds d="200000" sp="200000"/>
              </a:custDash>
              <a:miter lim="400000"/>
            </a:ln>
          </a:insideH>
          <a:insideV>
            <a:ln w="12700" cap="flat">
              <a:noFill/>
              <a:miter lim="400000"/>
            </a:ln>
          </a:insideV>
        </a:tcBdr>
        <a:fill>
          <a:noFill/>
        </a:fill>
      </a:tcStyle>
    </a:wholeTbl>
    <a:band2H>
      <a:tcTxStyle b="def" i="def"/>
      <a:tcStyle>
        <a:tcBdr/>
        <a:fill>
          <a:solidFill>
            <a:srgbClr val="E7E3D2">
              <a:alpha val="50000"/>
            </a:srgbClr>
          </a:solidFill>
        </a:fill>
      </a:tcStyle>
    </a:band2H>
    <a:firstCol>
      <a:tcTxStyle b="off" i="off">
        <a:fontRef idx="minor">
          <a:srgbClr val="FFFFFF"/>
        </a:fontRef>
        <a:srgbClr val="FFFFFF"/>
      </a:tcTxStyle>
      <a:tcStyle>
        <a:tcBdr>
          <a:left>
            <a:ln w="3175" cap="flat">
              <a:solidFill>
                <a:srgbClr val="FDF6DA"/>
              </a:solidFill>
              <a:prstDash val="solid"/>
              <a:miter lim="400000"/>
            </a:ln>
          </a:left>
          <a:right>
            <a:ln w="3175" cap="flat">
              <a:solidFill>
                <a:srgbClr val="FDF6DA"/>
              </a:solidFill>
              <a:prstDash val="solid"/>
              <a:miter lim="400000"/>
            </a:ln>
          </a:right>
          <a:top>
            <a:ln w="3175" cap="flat">
              <a:solidFill>
                <a:srgbClr val="FDF6DA"/>
              </a:solidFill>
              <a:prstDash val="solid"/>
              <a:miter lim="400000"/>
            </a:ln>
          </a:top>
          <a:bottom>
            <a:ln w="3175" cap="flat">
              <a:solidFill>
                <a:srgbClr val="FDF6DA"/>
              </a:solidFill>
              <a:prstDash val="solid"/>
              <a:miter lim="400000"/>
            </a:ln>
          </a:bottom>
          <a:insideH>
            <a:ln w="3175" cap="flat">
              <a:solidFill>
                <a:srgbClr val="FDF6DA"/>
              </a:solidFill>
              <a:prstDash val="solid"/>
              <a:miter lim="400000"/>
            </a:ln>
          </a:insideH>
          <a:insideV>
            <a:ln w="3175" cap="flat">
              <a:solidFill>
                <a:srgbClr val="FDF6DA"/>
              </a:solidFill>
              <a:prstDash val="solid"/>
              <a:miter lim="400000"/>
            </a:ln>
          </a:insideV>
        </a:tcBdr>
        <a:fill>
          <a:solidFill>
            <a:srgbClr val="A5C69B"/>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000000"/>
              </a:solidFill>
              <a:prstDash val="solid"/>
              <a:miter lim="400000"/>
            </a:ln>
          </a:top>
          <a:bottom>
            <a:ln w="3175" cap="flat">
              <a:solidFill>
                <a:srgbClr val="FDF6DA"/>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3175" cap="flat">
              <a:solidFill>
                <a:srgbClr val="FDF6DA"/>
              </a:solidFill>
              <a:prstDash val="solid"/>
              <a:miter lim="400000"/>
            </a:ln>
          </a:top>
          <a:bottom>
            <a:ln w="3175" cap="flat">
              <a:solidFill>
                <a:srgbClr val="FDF6DA"/>
              </a:solidFill>
              <a:prstDash val="solid"/>
              <a:miter lim="400000"/>
            </a:ln>
          </a:bottom>
          <a:insideH>
            <a:ln w="12700" cap="flat">
              <a:noFill/>
              <a:miter lim="400000"/>
            </a:ln>
          </a:insideH>
          <a:insideV>
            <a:ln w="12700" cap="flat">
              <a:noFill/>
              <a:miter lim="400000"/>
            </a:ln>
          </a:insideV>
        </a:tcBdr>
        <a:fill>
          <a:solidFill>
            <a:srgbClr val="7C9D69"/>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AE0"/>
          </a:solidFill>
        </a:fill>
      </a:tcStyle>
    </a:wholeTbl>
    <a:band2H>
      <a:tcTxStyle b="def" i="def"/>
      <a:tcStyle>
        <a:tcBdr/>
        <a:fill>
          <a:solidFill>
            <a:srgbClr val="EBED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E0D3"/>
          </a:solidFill>
        </a:fill>
      </a:tcStyle>
    </a:wholeTbl>
    <a:band2H>
      <a:tcTxStyle b="def" i="def"/>
      <a:tcStyle>
        <a:tcBdr/>
        <a:fill>
          <a:solidFill>
            <a:srgbClr val="EFF0EA"/>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D6DD"/>
          </a:solidFill>
        </a:fill>
      </a:tcStyle>
    </a:wholeTbl>
    <a:band2H>
      <a:tcTxStyle b="def" i="def"/>
      <a:tcStyle>
        <a:tcBdr/>
        <a:fill>
          <a:solidFill>
            <a:srgbClr val="ECEC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6" name="Shape 186"/>
          <p:cNvSpPr/>
          <p:nvPr>
            <p:ph type="sldImg"/>
          </p:nvPr>
        </p:nvSpPr>
        <p:spPr>
          <a:xfrm>
            <a:off x="1143000" y="685800"/>
            <a:ext cx="4572000" cy="3429000"/>
          </a:xfrm>
          <a:prstGeom prst="rect">
            <a:avLst/>
          </a:prstGeom>
        </p:spPr>
        <p:txBody>
          <a:bodyPr/>
          <a:lstStyle/>
          <a:p>
            <a:pPr/>
          </a:p>
        </p:txBody>
      </p:sp>
      <p:sp>
        <p:nvSpPr>
          <p:cNvPr id="187" name="Shape 18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4" name="Title Text"/>
          <p:cNvSpPr txBox="1"/>
          <p:nvPr>
            <p:ph type="title"/>
          </p:nvPr>
        </p:nvSpPr>
        <p:spPr>
          <a:prstGeom prst="rect">
            <a:avLst/>
          </a:prstGeom>
        </p:spPr>
        <p:txBody>
          <a:bodyPr/>
          <a:lstStyle/>
          <a:p>
            <a:pPr/>
            <a:r>
              <a:t>Title Text</a:t>
            </a:r>
          </a:p>
        </p:txBody>
      </p:sp>
      <p:sp>
        <p:nvSpPr>
          <p:cNvPr id="15" name="Body Level One…"/>
          <p:cNvSpPr txBox="1"/>
          <p:nvPr>
            <p:ph type="body" sz="quarter"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spTree>
      <p:nvGrpSpPr>
        <p:cNvPr id="1" name=""/>
        <p:cNvGrpSpPr/>
        <p:nvPr/>
      </p:nvGrpSpPr>
      <p:grpSpPr>
        <a:xfrm>
          <a:off x="0" y="0"/>
          <a:ext cx="0" cy="0"/>
          <a:chOff x="0" y="0"/>
          <a:chExt cx="0" cy="0"/>
        </a:xfrm>
      </p:grpSpPr>
      <p:sp>
        <p:nvSpPr>
          <p:cNvPr id="115" name="Line"/>
          <p:cNvSpPr/>
          <p:nvPr/>
        </p:nvSpPr>
        <p:spPr>
          <a:xfrm>
            <a:off x="507997" y="8155092"/>
            <a:ext cx="11988806" cy="3"/>
          </a:xfrm>
          <a:prstGeom prst="line">
            <a:avLst/>
          </a:prstGeom>
          <a:ln w="38100">
            <a:solidFill>
              <a:srgbClr val="444444">
                <a:alpha val="30000"/>
              </a:srgbClr>
            </a:solidFill>
            <a:miter lim="400000"/>
          </a:ln>
        </p:spPr>
        <p:txBody>
          <a:bodyPr lIns="45718" tIns="45718" rIns="45718" bIns="45718"/>
          <a:lstStyle/>
          <a:p>
            <a:pPr>
              <a:defRPr sz="2100"/>
            </a:pPr>
          </a:p>
        </p:txBody>
      </p:sp>
      <p:sp>
        <p:nvSpPr>
          <p:cNvPr id="116" name="Line"/>
          <p:cNvSpPr/>
          <p:nvPr/>
        </p:nvSpPr>
        <p:spPr>
          <a:xfrm>
            <a:off x="507997" y="1598506"/>
            <a:ext cx="11988806" cy="3"/>
          </a:xfrm>
          <a:prstGeom prst="line">
            <a:avLst/>
          </a:prstGeom>
          <a:ln w="3175">
            <a:solidFill>
              <a:srgbClr val="444444">
                <a:alpha val="30000"/>
              </a:srgbClr>
            </a:solidFill>
            <a:miter lim="400000"/>
          </a:ln>
        </p:spPr>
        <p:txBody>
          <a:bodyPr lIns="45718" tIns="45718" rIns="45718" bIns="45718"/>
          <a:lstStyle/>
          <a:p>
            <a:pPr>
              <a:defRPr sz="2100"/>
            </a:pPr>
          </a:p>
        </p:txBody>
      </p:sp>
      <p:sp>
        <p:nvSpPr>
          <p:cNvPr id="117" name="Body Level One…"/>
          <p:cNvSpPr txBox="1"/>
          <p:nvPr>
            <p:ph type="body" sz="quarter" idx="1"/>
          </p:nvPr>
        </p:nvSpPr>
        <p:spPr>
          <a:xfrm>
            <a:off x="507998" y="5655733"/>
            <a:ext cx="11988804" cy="447891"/>
          </a:xfrm>
          <a:prstGeom prst="rect">
            <a:avLst/>
          </a:prstGeom>
        </p:spPr>
        <p:txBody>
          <a:bodyPr/>
          <a:lstStyle>
            <a:lvl1pPr algn="ctr">
              <a:lnSpc>
                <a:spcPct val="140000"/>
              </a:lnSpc>
              <a:defRPr i="1" sz="2800">
                <a:solidFill>
                  <a:srgbClr val="9D9D9D"/>
                </a:solidFill>
              </a:defRPr>
            </a:lvl1pPr>
            <a:lvl2pPr algn="ctr">
              <a:lnSpc>
                <a:spcPct val="140000"/>
              </a:lnSpc>
              <a:defRPr i="1" sz="2800">
                <a:solidFill>
                  <a:srgbClr val="9D9D9D"/>
                </a:solidFill>
              </a:defRPr>
            </a:lvl2pPr>
            <a:lvl3pPr algn="ctr">
              <a:lnSpc>
                <a:spcPct val="140000"/>
              </a:lnSpc>
              <a:defRPr i="1" sz="2800">
                <a:solidFill>
                  <a:srgbClr val="9D9D9D"/>
                </a:solidFill>
              </a:defRPr>
            </a:lvl3pPr>
            <a:lvl4pPr algn="ctr">
              <a:lnSpc>
                <a:spcPct val="140000"/>
              </a:lnSpc>
              <a:defRPr i="1" sz="2800">
                <a:solidFill>
                  <a:srgbClr val="9D9D9D"/>
                </a:solidFill>
              </a:defRPr>
            </a:lvl4pPr>
            <a:lvl5pPr algn="ctr">
              <a:lnSpc>
                <a:spcPct val="140000"/>
              </a:lnSpc>
              <a:defRPr i="1" sz="2800">
                <a:solidFill>
                  <a:srgbClr val="9D9D9D"/>
                </a:solidFill>
              </a:defRPr>
            </a:lvl5pPr>
          </a:lstStyle>
          <a:p>
            <a:pPr/>
            <a:r>
              <a:t>Body Level One</a:t>
            </a:r>
          </a:p>
          <a:p>
            <a:pPr lvl="1"/>
            <a:r>
              <a:t>Body Level Two</a:t>
            </a:r>
          </a:p>
          <a:p>
            <a:pPr lvl="2"/>
            <a:r>
              <a:t>Body Level Three</a:t>
            </a:r>
          </a:p>
          <a:p>
            <a:pPr lvl="3"/>
            <a:r>
              <a:t>Body Level Four</a:t>
            </a:r>
          </a:p>
          <a:p>
            <a:pPr lvl="4"/>
            <a:r>
              <a:t>Body Level Five</a:t>
            </a:r>
          </a:p>
        </p:txBody>
      </p:sp>
      <p:sp>
        <p:nvSpPr>
          <p:cNvPr id="118" name="“Type a quote here.”"/>
          <p:cNvSpPr txBox="1"/>
          <p:nvPr>
            <p:ph type="body" sz="quarter" idx="21"/>
          </p:nvPr>
        </p:nvSpPr>
        <p:spPr>
          <a:xfrm>
            <a:off x="1273385" y="4402349"/>
            <a:ext cx="10464804" cy="549490"/>
          </a:xfrm>
          <a:prstGeom prst="rect">
            <a:avLst/>
          </a:prstGeom>
        </p:spPr>
        <p:txBody>
          <a:bodyPr anchor="ctr"/>
          <a:lstStyle/>
          <a:p>
            <a:pPr/>
          </a:p>
        </p:txBody>
      </p:sp>
      <p:sp>
        <p:nvSpPr>
          <p:cNvPr id="119" name="Slide Number"/>
          <p:cNvSpPr txBox="1"/>
          <p:nvPr>
            <p:ph type="sldNum" sz="quarter" idx="2"/>
          </p:nvPr>
        </p:nvSpPr>
        <p:spPr>
          <a:xfrm>
            <a:off x="12202585" y="7789333"/>
            <a:ext cx="270083" cy="29548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126" name="Line"/>
          <p:cNvSpPr/>
          <p:nvPr/>
        </p:nvSpPr>
        <p:spPr>
          <a:xfrm>
            <a:off x="507997" y="8155092"/>
            <a:ext cx="11988806" cy="3"/>
          </a:xfrm>
          <a:prstGeom prst="line">
            <a:avLst/>
          </a:prstGeom>
          <a:ln w="38100">
            <a:solidFill>
              <a:srgbClr val="444444">
                <a:alpha val="30000"/>
              </a:srgbClr>
            </a:solidFill>
            <a:miter lim="400000"/>
          </a:ln>
        </p:spPr>
        <p:txBody>
          <a:bodyPr lIns="45718" tIns="45718" rIns="45718" bIns="45718"/>
          <a:lstStyle/>
          <a:p>
            <a:pPr>
              <a:defRPr sz="2100"/>
            </a:pPr>
          </a:p>
        </p:txBody>
      </p:sp>
      <p:sp>
        <p:nvSpPr>
          <p:cNvPr id="127" name="Line"/>
          <p:cNvSpPr/>
          <p:nvPr/>
        </p:nvSpPr>
        <p:spPr>
          <a:xfrm>
            <a:off x="507997" y="1598506"/>
            <a:ext cx="11988806" cy="3"/>
          </a:xfrm>
          <a:prstGeom prst="line">
            <a:avLst/>
          </a:prstGeom>
          <a:ln w="3175">
            <a:solidFill>
              <a:srgbClr val="444444">
                <a:alpha val="30000"/>
              </a:srgbClr>
            </a:solidFill>
            <a:miter lim="400000"/>
          </a:ln>
        </p:spPr>
        <p:txBody>
          <a:bodyPr lIns="45718" tIns="45718" rIns="45718" bIns="45718"/>
          <a:lstStyle/>
          <a:p>
            <a:pPr>
              <a:defRPr sz="2100"/>
            </a:pPr>
          </a:p>
        </p:txBody>
      </p:sp>
      <p:sp>
        <p:nvSpPr>
          <p:cNvPr id="128" name="142761833_2880x1921.jpeg"/>
          <p:cNvSpPr/>
          <p:nvPr>
            <p:ph type="pic" idx="21"/>
          </p:nvPr>
        </p:nvSpPr>
        <p:spPr>
          <a:xfrm>
            <a:off x="-3" y="751838"/>
            <a:ext cx="13004805" cy="8674384"/>
          </a:xfrm>
          <a:prstGeom prst="rect">
            <a:avLst/>
          </a:prstGeom>
        </p:spPr>
        <p:txBody>
          <a:bodyPr lIns="91439" tIns="45719" rIns="91439" bIns="45719">
            <a:noAutofit/>
          </a:bodyPr>
          <a:lstStyle/>
          <a:p>
            <a:pPr/>
          </a:p>
        </p:txBody>
      </p:sp>
      <p:sp>
        <p:nvSpPr>
          <p:cNvPr id="129" name="Slide Number"/>
          <p:cNvSpPr txBox="1"/>
          <p:nvPr>
            <p:ph type="sldNum" sz="quarter" idx="2"/>
          </p:nvPr>
        </p:nvSpPr>
        <p:spPr>
          <a:xfrm>
            <a:off x="12202585" y="7789333"/>
            <a:ext cx="270083" cy="29548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36" name="Line"/>
          <p:cNvSpPr/>
          <p:nvPr/>
        </p:nvSpPr>
        <p:spPr>
          <a:xfrm>
            <a:off x="507997" y="8155092"/>
            <a:ext cx="11988806" cy="3"/>
          </a:xfrm>
          <a:prstGeom prst="line">
            <a:avLst/>
          </a:prstGeom>
          <a:ln w="38100">
            <a:solidFill>
              <a:srgbClr val="444444">
                <a:alpha val="30000"/>
              </a:srgbClr>
            </a:solidFill>
            <a:miter lim="400000"/>
          </a:ln>
        </p:spPr>
        <p:txBody>
          <a:bodyPr lIns="45718" tIns="45718" rIns="45718" bIns="45718"/>
          <a:lstStyle/>
          <a:p>
            <a:pPr>
              <a:defRPr sz="2100"/>
            </a:pPr>
          </a:p>
        </p:txBody>
      </p:sp>
      <p:sp>
        <p:nvSpPr>
          <p:cNvPr id="137" name="Line"/>
          <p:cNvSpPr/>
          <p:nvPr/>
        </p:nvSpPr>
        <p:spPr>
          <a:xfrm>
            <a:off x="507997" y="1598506"/>
            <a:ext cx="11988806" cy="3"/>
          </a:xfrm>
          <a:prstGeom prst="line">
            <a:avLst/>
          </a:prstGeom>
          <a:ln w="3175">
            <a:solidFill>
              <a:srgbClr val="444444">
                <a:alpha val="30000"/>
              </a:srgbClr>
            </a:solidFill>
            <a:miter lim="400000"/>
          </a:ln>
        </p:spPr>
        <p:txBody>
          <a:bodyPr lIns="45718" tIns="45718" rIns="45718" bIns="45718"/>
          <a:lstStyle/>
          <a:p>
            <a:pPr>
              <a:defRPr sz="2100"/>
            </a:pPr>
          </a:p>
        </p:txBody>
      </p:sp>
      <p:sp>
        <p:nvSpPr>
          <p:cNvPr id="138" name="Slide Number"/>
          <p:cNvSpPr txBox="1"/>
          <p:nvPr>
            <p:ph type="sldNum" sz="quarter" idx="2"/>
          </p:nvPr>
        </p:nvSpPr>
        <p:spPr>
          <a:xfrm>
            <a:off x="12202585" y="7789333"/>
            <a:ext cx="270083" cy="29548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45" name="Line"/>
          <p:cNvSpPr/>
          <p:nvPr/>
        </p:nvSpPr>
        <p:spPr>
          <a:xfrm flipV="1">
            <a:off x="507996" y="9245596"/>
            <a:ext cx="11988806" cy="6"/>
          </a:xfrm>
          <a:prstGeom prst="line">
            <a:avLst/>
          </a:prstGeom>
          <a:ln w="50800">
            <a:solidFill>
              <a:srgbClr val="444444">
                <a:alpha val="30000"/>
              </a:srgbClr>
            </a:solidFill>
            <a:miter lim="400000"/>
          </a:ln>
        </p:spPr>
        <p:txBody>
          <a:bodyPr lIns="45718" tIns="45718" rIns="45718" bIns="45718"/>
          <a:lstStyle/>
          <a:p>
            <a:pPr>
              <a:defRPr sz="2100"/>
            </a:pPr>
          </a:p>
        </p:txBody>
      </p:sp>
      <p:sp>
        <p:nvSpPr>
          <p:cNvPr id="146" name="Line"/>
          <p:cNvSpPr/>
          <p:nvPr/>
        </p:nvSpPr>
        <p:spPr>
          <a:xfrm flipV="1">
            <a:off x="507996" y="507998"/>
            <a:ext cx="11988806" cy="4"/>
          </a:xfrm>
          <a:prstGeom prst="line">
            <a:avLst/>
          </a:prstGeom>
          <a:ln w="3175">
            <a:solidFill>
              <a:srgbClr val="444444">
                <a:alpha val="30000"/>
              </a:srgbClr>
            </a:solidFill>
            <a:miter lim="400000"/>
          </a:ln>
        </p:spPr>
        <p:txBody>
          <a:bodyPr lIns="45718" tIns="45718" rIns="45718" bIns="45718"/>
          <a:lstStyle/>
          <a:p>
            <a:pPr>
              <a:defRPr sz="2100"/>
            </a:pPr>
          </a:p>
        </p:txBody>
      </p:sp>
      <p:sp>
        <p:nvSpPr>
          <p:cNvPr id="147" name="Image"/>
          <p:cNvSpPr/>
          <p:nvPr>
            <p:ph type="pic" idx="21"/>
          </p:nvPr>
        </p:nvSpPr>
        <p:spPr>
          <a:xfrm>
            <a:off x="622298" y="101599"/>
            <a:ext cx="11760204" cy="7840135"/>
          </a:xfrm>
          <a:prstGeom prst="rect">
            <a:avLst/>
          </a:prstGeom>
        </p:spPr>
        <p:txBody>
          <a:bodyPr lIns="91439" tIns="45719" rIns="91439" bIns="45719">
            <a:noAutofit/>
          </a:bodyPr>
          <a:lstStyle/>
          <a:p>
            <a:pPr/>
          </a:p>
        </p:txBody>
      </p:sp>
      <p:sp>
        <p:nvSpPr>
          <p:cNvPr id="148" name="Title Text"/>
          <p:cNvSpPr txBox="1"/>
          <p:nvPr>
            <p:ph type="title"/>
          </p:nvPr>
        </p:nvSpPr>
        <p:spPr>
          <a:xfrm>
            <a:off x="507998" y="7099300"/>
            <a:ext cx="11988804" cy="1117600"/>
          </a:xfrm>
          <a:prstGeom prst="rect">
            <a:avLst/>
          </a:prstGeom>
        </p:spPr>
        <p:txBody>
          <a:bodyPr lIns="50800" tIns="50800" rIns="50800" bIns="50800"/>
          <a:lstStyle>
            <a:lvl1pPr defTabSz="584200">
              <a:defRPr sz="5800"/>
            </a:lvl1pPr>
          </a:lstStyle>
          <a:p>
            <a:pPr/>
            <a:r>
              <a:t>Title Text</a:t>
            </a:r>
          </a:p>
        </p:txBody>
      </p:sp>
      <p:sp>
        <p:nvSpPr>
          <p:cNvPr id="149" name="Body Level One…"/>
          <p:cNvSpPr txBox="1"/>
          <p:nvPr>
            <p:ph type="body" sz="quarter" idx="1"/>
          </p:nvPr>
        </p:nvSpPr>
        <p:spPr>
          <a:xfrm>
            <a:off x="507998" y="8267700"/>
            <a:ext cx="11988804" cy="838200"/>
          </a:xfrm>
          <a:prstGeom prst="rect">
            <a:avLst/>
          </a:prstGeom>
        </p:spPr>
        <p:txBody>
          <a:bodyPr lIns="50800" tIns="50800" rIns="50800" bIns="50800"/>
          <a:lstStyle>
            <a:lvl1pPr defTabSz="584200">
              <a:defRPr sz="1800"/>
            </a:lvl1pPr>
            <a:lvl2pPr defTabSz="584200">
              <a:defRPr sz="1800"/>
            </a:lvl2pPr>
            <a:lvl3pPr defTabSz="584200">
              <a:defRPr sz="1800"/>
            </a:lvl3pPr>
            <a:lvl4pPr defTabSz="584200">
              <a:defRPr sz="1800"/>
            </a:lvl4pPr>
            <a:lvl5pPr defTabSz="584200">
              <a:defRPr sz="1800"/>
            </a:lvl5pPr>
          </a:lstStyle>
          <a:p>
            <a:pPr/>
            <a:r>
              <a:t>Body Level One</a:t>
            </a:r>
          </a:p>
          <a:p>
            <a:pPr lvl="1"/>
            <a:r>
              <a:t>Body Level Two</a:t>
            </a:r>
          </a:p>
          <a:p>
            <a:pPr lvl="2"/>
            <a:r>
              <a:t>Body Level Three</a:t>
            </a:r>
          </a:p>
          <a:p>
            <a:pPr lvl="3"/>
            <a:r>
              <a:t>Body Level Four</a:t>
            </a:r>
          </a:p>
          <a:p>
            <a:pPr lvl="4"/>
            <a:r>
              <a:t>Body Level Five</a:t>
            </a:r>
          </a:p>
        </p:txBody>
      </p:sp>
      <p:sp>
        <p:nvSpPr>
          <p:cNvPr id="150" name="Slide Number"/>
          <p:cNvSpPr txBox="1"/>
          <p:nvPr>
            <p:ph type="sldNum" sz="quarter" idx="2"/>
          </p:nvPr>
        </p:nvSpPr>
        <p:spPr>
          <a:xfrm>
            <a:off x="12192101" y="8763000"/>
            <a:ext cx="292101" cy="304800"/>
          </a:xfrm>
          <a:prstGeom prst="rect">
            <a:avLst/>
          </a:prstGeom>
        </p:spPr>
        <p:txBody>
          <a:bodyPr lIns="50800" tIns="50800" rIns="50800" bIns="50800"/>
          <a:lstStyle>
            <a:lvl1pPr defTabSz="584200">
              <a:defRPr sz="1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57" name="Line"/>
          <p:cNvSpPr/>
          <p:nvPr/>
        </p:nvSpPr>
        <p:spPr>
          <a:xfrm flipV="1">
            <a:off x="507996" y="9245596"/>
            <a:ext cx="11988806" cy="7"/>
          </a:xfrm>
          <a:prstGeom prst="line">
            <a:avLst/>
          </a:prstGeom>
          <a:ln w="50800">
            <a:solidFill>
              <a:srgbClr val="444444">
                <a:alpha val="30000"/>
              </a:srgbClr>
            </a:solidFill>
            <a:miter lim="400000"/>
          </a:ln>
        </p:spPr>
        <p:txBody>
          <a:bodyPr lIns="45718" tIns="45718" rIns="45718" bIns="45718"/>
          <a:lstStyle/>
          <a:p>
            <a:pPr>
              <a:defRPr sz="2100"/>
            </a:pPr>
          </a:p>
        </p:txBody>
      </p:sp>
      <p:sp>
        <p:nvSpPr>
          <p:cNvPr id="158" name="Line"/>
          <p:cNvSpPr/>
          <p:nvPr/>
        </p:nvSpPr>
        <p:spPr>
          <a:xfrm flipV="1">
            <a:off x="507996" y="507998"/>
            <a:ext cx="11988806" cy="4"/>
          </a:xfrm>
          <a:prstGeom prst="line">
            <a:avLst/>
          </a:prstGeom>
          <a:ln w="3175">
            <a:solidFill>
              <a:srgbClr val="444444">
                <a:alpha val="30000"/>
              </a:srgbClr>
            </a:solidFill>
            <a:miter lim="400000"/>
          </a:ln>
        </p:spPr>
        <p:txBody>
          <a:bodyPr lIns="45718" tIns="45718" rIns="45718" bIns="45718"/>
          <a:lstStyle/>
          <a:p>
            <a:pPr>
              <a:defRPr sz="2100"/>
            </a:pPr>
          </a:p>
        </p:txBody>
      </p:sp>
      <p:sp>
        <p:nvSpPr>
          <p:cNvPr id="159" name="Slide Number"/>
          <p:cNvSpPr txBox="1"/>
          <p:nvPr>
            <p:ph type="sldNum" sz="quarter" idx="2"/>
          </p:nvPr>
        </p:nvSpPr>
        <p:spPr>
          <a:xfrm>
            <a:off x="12182144" y="8763000"/>
            <a:ext cx="312015" cy="313057"/>
          </a:xfrm>
          <a:prstGeom prst="rect">
            <a:avLst/>
          </a:prstGeom>
        </p:spPr>
        <p:txBody>
          <a:bodyPr lIns="50800" tIns="50800" rIns="50800" bIns="50800"/>
          <a:lstStyle>
            <a:lvl1pPr defTabSz="584200">
              <a:defRPr sz="1400">
                <a:solidFill>
                  <a:srgbClr val="000000"/>
                </a:solidFill>
                <a:latin typeface="Optima"/>
                <a:ea typeface="Optima"/>
                <a:cs typeface="Optima"/>
                <a:sym typeface="Opti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66" name="Line"/>
          <p:cNvSpPr/>
          <p:nvPr/>
        </p:nvSpPr>
        <p:spPr>
          <a:xfrm flipV="1">
            <a:off x="507996" y="9245596"/>
            <a:ext cx="11988806" cy="6"/>
          </a:xfrm>
          <a:prstGeom prst="line">
            <a:avLst/>
          </a:prstGeom>
          <a:ln w="63500">
            <a:solidFill>
              <a:srgbClr val="444444">
                <a:alpha val="30000"/>
              </a:srgbClr>
            </a:solidFill>
            <a:miter lim="400000"/>
          </a:ln>
        </p:spPr>
        <p:txBody>
          <a:bodyPr lIns="45718" tIns="45718" rIns="45718" bIns="45718"/>
          <a:lstStyle/>
          <a:p>
            <a:pPr>
              <a:defRPr sz="2100"/>
            </a:pPr>
          </a:p>
        </p:txBody>
      </p:sp>
      <p:sp>
        <p:nvSpPr>
          <p:cNvPr id="167" name="Line"/>
          <p:cNvSpPr/>
          <p:nvPr/>
        </p:nvSpPr>
        <p:spPr>
          <a:xfrm flipV="1">
            <a:off x="507996" y="507998"/>
            <a:ext cx="11988806" cy="4"/>
          </a:xfrm>
          <a:prstGeom prst="line">
            <a:avLst/>
          </a:prstGeom>
          <a:ln w="3175">
            <a:solidFill>
              <a:srgbClr val="444444">
                <a:alpha val="30000"/>
              </a:srgbClr>
            </a:solidFill>
            <a:miter lim="400000"/>
          </a:ln>
        </p:spPr>
        <p:txBody>
          <a:bodyPr lIns="45718" tIns="45718" rIns="45718" bIns="45718"/>
          <a:lstStyle/>
          <a:p>
            <a:pPr>
              <a:defRPr sz="2100"/>
            </a:pPr>
          </a:p>
        </p:txBody>
      </p:sp>
      <p:sp>
        <p:nvSpPr>
          <p:cNvPr id="168" name="Image"/>
          <p:cNvSpPr/>
          <p:nvPr>
            <p:ph type="pic" idx="21"/>
          </p:nvPr>
        </p:nvSpPr>
        <p:spPr>
          <a:xfrm>
            <a:off x="622298" y="101599"/>
            <a:ext cx="11760204" cy="7840135"/>
          </a:xfrm>
          <a:prstGeom prst="rect">
            <a:avLst/>
          </a:prstGeom>
        </p:spPr>
        <p:txBody>
          <a:bodyPr lIns="91439" tIns="45719" rIns="91439" bIns="45719">
            <a:noAutofit/>
          </a:bodyPr>
          <a:lstStyle/>
          <a:p>
            <a:pPr/>
          </a:p>
        </p:txBody>
      </p:sp>
      <p:sp>
        <p:nvSpPr>
          <p:cNvPr id="169" name="Title Text"/>
          <p:cNvSpPr txBox="1"/>
          <p:nvPr>
            <p:ph type="title"/>
          </p:nvPr>
        </p:nvSpPr>
        <p:spPr>
          <a:xfrm>
            <a:off x="507998" y="7099300"/>
            <a:ext cx="11988804" cy="1117600"/>
          </a:xfrm>
          <a:prstGeom prst="rect">
            <a:avLst/>
          </a:prstGeom>
        </p:spPr>
        <p:txBody>
          <a:bodyPr lIns="50800" tIns="50800" rIns="50800" bIns="50800"/>
          <a:lstStyle>
            <a:lvl1pPr defTabSz="584200">
              <a:defRPr sz="6200"/>
            </a:lvl1pPr>
          </a:lstStyle>
          <a:p>
            <a:pPr/>
            <a:r>
              <a:t>Title Text</a:t>
            </a:r>
          </a:p>
        </p:txBody>
      </p:sp>
      <p:sp>
        <p:nvSpPr>
          <p:cNvPr id="170" name="Body Level One…"/>
          <p:cNvSpPr txBox="1"/>
          <p:nvPr>
            <p:ph type="body" sz="quarter" idx="1"/>
          </p:nvPr>
        </p:nvSpPr>
        <p:spPr>
          <a:xfrm>
            <a:off x="507998" y="8267700"/>
            <a:ext cx="11988804" cy="838200"/>
          </a:xfrm>
          <a:prstGeom prst="rect">
            <a:avLst/>
          </a:prstGeom>
        </p:spPr>
        <p:txBody>
          <a:bodyPr lIns="50800" tIns="50800" rIns="50800" bIns="50800"/>
          <a:lstStyle>
            <a:lvl1pPr defTabSz="584200"/>
            <a:lvl2pPr defTabSz="584200"/>
            <a:lvl3pPr defTabSz="584200"/>
            <a:lvl4pPr defTabSz="584200"/>
            <a:lvl5pPr defTabSz="584200"/>
          </a:lstStyle>
          <a:p>
            <a:pPr/>
            <a:r>
              <a:t>Body Level One</a:t>
            </a:r>
          </a:p>
          <a:p>
            <a:pPr lvl="1"/>
            <a:r>
              <a:t>Body Level Two</a:t>
            </a:r>
          </a:p>
          <a:p>
            <a:pPr lvl="2"/>
            <a:r>
              <a:t>Body Level Three</a:t>
            </a:r>
          </a:p>
          <a:p>
            <a:pPr lvl="3"/>
            <a:r>
              <a:t>Body Level Four</a:t>
            </a:r>
          </a:p>
          <a:p>
            <a:pPr lvl="4"/>
            <a:r>
              <a:t>Body Level Five</a:t>
            </a:r>
          </a:p>
        </p:txBody>
      </p:sp>
      <p:sp>
        <p:nvSpPr>
          <p:cNvPr id="171" name="Slide Number"/>
          <p:cNvSpPr txBox="1"/>
          <p:nvPr>
            <p:ph type="sldNum" sz="quarter" idx="2"/>
          </p:nvPr>
        </p:nvSpPr>
        <p:spPr>
          <a:xfrm>
            <a:off x="12179401" y="8763000"/>
            <a:ext cx="317501" cy="342900"/>
          </a:xfrm>
          <a:prstGeom prst="rect">
            <a:avLst/>
          </a:prstGeom>
        </p:spPr>
        <p:txBody>
          <a:bodyPr lIns="50800" tIns="50800" rIns="50800" bIns="50800"/>
          <a:lstStyle>
            <a:lvl1pPr defTabSz="584200"/>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p:bg>
      <p:bgPr>
        <a:solidFill>
          <a:srgbClr val="FFFFFF"/>
        </a:solidFill>
      </p:bgPr>
    </p:bg>
    <p:spTree>
      <p:nvGrpSpPr>
        <p:cNvPr id="1" name=""/>
        <p:cNvGrpSpPr/>
        <p:nvPr/>
      </p:nvGrpSpPr>
      <p:grpSpPr>
        <a:xfrm>
          <a:off x="0" y="0"/>
          <a:ext cx="0" cy="0"/>
          <a:chOff x="0" y="0"/>
          <a:chExt cx="0" cy="0"/>
        </a:xfrm>
      </p:grpSpPr>
      <p:sp>
        <p:nvSpPr>
          <p:cNvPr id="178" name="Title Text"/>
          <p:cNvSpPr txBox="1"/>
          <p:nvPr>
            <p:ph type="title"/>
          </p:nvPr>
        </p:nvSpPr>
        <p:spPr>
          <a:xfrm>
            <a:off x="1625599" y="2416387"/>
            <a:ext cx="9753604" cy="2546775"/>
          </a:xfrm>
          <a:prstGeom prst="rect">
            <a:avLst/>
          </a:prstGeom>
        </p:spPr>
        <p:txBody>
          <a:bodyPr lIns="48746" tIns="48746" rIns="48746" bIns="48746"/>
          <a:lstStyle>
            <a:lvl1pPr defTabSz="1300480">
              <a:defRPr sz="8400">
                <a:latin typeface="Calibri"/>
                <a:ea typeface="Calibri"/>
                <a:cs typeface="Calibri"/>
                <a:sym typeface="Calibri"/>
              </a:defRPr>
            </a:lvl1pPr>
          </a:lstStyle>
          <a:p>
            <a:pPr/>
            <a:r>
              <a:t>Title Text</a:t>
            </a:r>
          </a:p>
        </p:txBody>
      </p:sp>
      <p:sp>
        <p:nvSpPr>
          <p:cNvPr id="179" name="Body Level One…"/>
          <p:cNvSpPr txBox="1"/>
          <p:nvPr>
            <p:ph type="body" sz="quarter" idx="1"/>
          </p:nvPr>
        </p:nvSpPr>
        <p:spPr>
          <a:xfrm>
            <a:off x="1625599" y="5061372"/>
            <a:ext cx="9753604" cy="1766150"/>
          </a:xfrm>
          <a:prstGeom prst="rect">
            <a:avLst/>
          </a:prstGeom>
        </p:spPr>
        <p:txBody>
          <a:bodyPr lIns="48746" tIns="48746" rIns="48746" bIns="48746"/>
          <a:lstStyle>
            <a:lvl1pPr marL="425590" indent="-374790" algn="ctr" defTabSz="1300480">
              <a:lnSpc>
                <a:spcPct val="90000"/>
              </a:lnSpc>
              <a:spcBef>
                <a:spcPts val="1400"/>
              </a:spcBef>
              <a:defRPr sz="3400">
                <a:solidFill>
                  <a:srgbClr val="000000"/>
                </a:solidFill>
                <a:latin typeface="Calibri"/>
                <a:ea typeface="Calibri"/>
                <a:cs typeface="Calibri"/>
                <a:sym typeface="Calibri"/>
              </a:defRPr>
            </a:lvl1pPr>
            <a:lvl2pPr marL="425590" indent="50800" algn="ctr" defTabSz="1300480">
              <a:lnSpc>
                <a:spcPct val="90000"/>
              </a:lnSpc>
              <a:spcBef>
                <a:spcPts val="1400"/>
              </a:spcBef>
              <a:defRPr sz="3400">
                <a:solidFill>
                  <a:srgbClr val="000000"/>
                </a:solidFill>
                <a:latin typeface="Calibri"/>
                <a:ea typeface="Calibri"/>
                <a:cs typeface="Calibri"/>
                <a:sym typeface="Calibri"/>
              </a:defRPr>
            </a:lvl2pPr>
            <a:lvl3pPr marL="425590" indent="50800" algn="ctr" defTabSz="1300480">
              <a:lnSpc>
                <a:spcPct val="90000"/>
              </a:lnSpc>
              <a:spcBef>
                <a:spcPts val="1400"/>
              </a:spcBef>
              <a:defRPr sz="3400">
                <a:solidFill>
                  <a:srgbClr val="000000"/>
                </a:solidFill>
                <a:latin typeface="Calibri"/>
                <a:ea typeface="Calibri"/>
                <a:cs typeface="Calibri"/>
                <a:sym typeface="Calibri"/>
              </a:defRPr>
            </a:lvl3pPr>
            <a:lvl4pPr marL="425590" indent="50800" algn="ctr" defTabSz="1300480">
              <a:lnSpc>
                <a:spcPct val="90000"/>
              </a:lnSpc>
              <a:spcBef>
                <a:spcPts val="1400"/>
              </a:spcBef>
              <a:defRPr sz="3400">
                <a:solidFill>
                  <a:srgbClr val="000000"/>
                </a:solidFill>
                <a:latin typeface="Calibri"/>
                <a:ea typeface="Calibri"/>
                <a:cs typeface="Calibri"/>
                <a:sym typeface="Calibri"/>
              </a:defRPr>
            </a:lvl4pPr>
            <a:lvl5pPr marL="425590" indent="50800" algn="ctr" defTabSz="1300480">
              <a:lnSpc>
                <a:spcPct val="90000"/>
              </a:lnSpc>
              <a:spcBef>
                <a:spcPts val="1400"/>
              </a:spcBef>
              <a:defRPr sz="34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80" name="Slide Number"/>
          <p:cNvSpPr txBox="1"/>
          <p:nvPr>
            <p:ph type="sldNum" sz="quarter" idx="2"/>
          </p:nvPr>
        </p:nvSpPr>
        <p:spPr>
          <a:xfrm>
            <a:off x="11794551" y="8040717"/>
            <a:ext cx="316171" cy="306646"/>
          </a:xfrm>
          <a:prstGeom prst="rect">
            <a:avLst/>
          </a:prstGeom>
        </p:spPr>
        <p:txBody>
          <a:bodyPr lIns="48746" tIns="48746" rIns="48746" bIns="48746" anchor="ctr"/>
          <a:lstStyle>
            <a:lvl1pPr algn="r" defTabSz="130048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spTree>
      <p:nvGrpSpPr>
        <p:cNvPr id="1" name=""/>
        <p:cNvGrpSpPr/>
        <p:nvPr/>
      </p:nvGrpSpPr>
      <p:grpSpPr>
        <a:xfrm>
          <a:off x="0" y="0"/>
          <a:ext cx="0" cy="0"/>
          <a:chOff x="0" y="0"/>
          <a:chExt cx="0" cy="0"/>
        </a:xfrm>
      </p:grpSpPr>
      <p:sp>
        <p:nvSpPr>
          <p:cNvPr id="23" name="Line"/>
          <p:cNvSpPr/>
          <p:nvPr/>
        </p:nvSpPr>
        <p:spPr>
          <a:xfrm>
            <a:off x="507997" y="8155092"/>
            <a:ext cx="11988806" cy="3"/>
          </a:xfrm>
          <a:prstGeom prst="line">
            <a:avLst/>
          </a:prstGeom>
          <a:ln w="38100">
            <a:solidFill>
              <a:srgbClr val="444444">
                <a:alpha val="30000"/>
              </a:srgbClr>
            </a:solidFill>
            <a:miter lim="400000"/>
          </a:ln>
        </p:spPr>
        <p:txBody>
          <a:bodyPr lIns="45718" tIns="45718" rIns="45718" bIns="45718"/>
          <a:lstStyle/>
          <a:p>
            <a:pPr>
              <a:defRPr sz="2100"/>
            </a:pPr>
          </a:p>
        </p:txBody>
      </p:sp>
      <p:sp>
        <p:nvSpPr>
          <p:cNvPr id="24" name="Line"/>
          <p:cNvSpPr/>
          <p:nvPr/>
        </p:nvSpPr>
        <p:spPr>
          <a:xfrm>
            <a:off x="507997" y="1598506"/>
            <a:ext cx="11988806" cy="3"/>
          </a:xfrm>
          <a:prstGeom prst="line">
            <a:avLst/>
          </a:prstGeom>
          <a:ln w="3175">
            <a:solidFill>
              <a:srgbClr val="444444">
                <a:alpha val="30000"/>
              </a:srgbClr>
            </a:solidFill>
            <a:miter lim="400000"/>
          </a:ln>
        </p:spPr>
        <p:txBody>
          <a:bodyPr lIns="45718" tIns="45718" rIns="45718" bIns="45718"/>
          <a:lstStyle/>
          <a:p>
            <a:pPr>
              <a:defRPr sz="2100"/>
            </a:pPr>
          </a:p>
        </p:txBody>
      </p:sp>
      <p:sp>
        <p:nvSpPr>
          <p:cNvPr id="25" name="Image"/>
          <p:cNvSpPr/>
          <p:nvPr>
            <p:ph type="pic" idx="21"/>
          </p:nvPr>
        </p:nvSpPr>
        <p:spPr>
          <a:xfrm>
            <a:off x="494453" y="277704"/>
            <a:ext cx="12015894" cy="8010599"/>
          </a:xfrm>
          <a:prstGeom prst="rect">
            <a:avLst/>
          </a:prstGeom>
        </p:spPr>
        <p:txBody>
          <a:bodyPr lIns="91439" tIns="45719" rIns="91439" bIns="45719">
            <a:noAutofit/>
          </a:bodyPr>
          <a:lstStyle/>
          <a:p>
            <a:pPr/>
          </a:p>
        </p:txBody>
      </p:sp>
      <p:sp>
        <p:nvSpPr>
          <p:cNvPr id="26" name="Title Text"/>
          <p:cNvSpPr txBox="1"/>
          <p:nvPr>
            <p:ph type="title"/>
          </p:nvPr>
        </p:nvSpPr>
        <p:spPr>
          <a:xfrm>
            <a:off x="507998" y="6543040"/>
            <a:ext cx="11988804" cy="839897"/>
          </a:xfrm>
          <a:prstGeom prst="rect">
            <a:avLst/>
          </a:prstGeom>
        </p:spPr>
        <p:txBody>
          <a:bodyPr/>
          <a:lstStyle/>
          <a:p>
            <a:pPr/>
            <a:r>
              <a:t>Title Text</a:t>
            </a:r>
          </a:p>
        </p:txBody>
      </p:sp>
      <p:sp>
        <p:nvSpPr>
          <p:cNvPr id="27" name="Body Level One…"/>
          <p:cNvSpPr txBox="1"/>
          <p:nvPr>
            <p:ph type="body" sz="quarter" idx="1"/>
          </p:nvPr>
        </p:nvSpPr>
        <p:spPr>
          <a:xfrm>
            <a:off x="507998" y="7416800"/>
            <a:ext cx="11988804" cy="62992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8" name="Slide Number"/>
          <p:cNvSpPr txBox="1"/>
          <p:nvPr>
            <p:ph type="sldNum" sz="quarter" idx="2"/>
          </p:nvPr>
        </p:nvSpPr>
        <p:spPr>
          <a:xfrm>
            <a:off x="12202585" y="7789333"/>
            <a:ext cx="270083" cy="29548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er">
    <p:spTree>
      <p:nvGrpSpPr>
        <p:cNvPr id="1" name=""/>
        <p:cNvGrpSpPr/>
        <p:nvPr/>
      </p:nvGrpSpPr>
      <p:grpSpPr>
        <a:xfrm>
          <a:off x="0" y="0"/>
          <a:ext cx="0" cy="0"/>
          <a:chOff x="0" y="0"/>
          <a:chExt cx="0" cy="0"/>
        </a:xfrm>
      </p:grpSpPr>
      <p:sp>
        <p:nvSpPr>
          <p:cNvPr id="35" name="Line"/>
          <p:cNvSpPr/>
          <p:nvPr/>
        </p:nvSpPr>
        <p:spPr>
          <a:xfrm>
            <a:off x="507997" y="8155092"/>
            <a:ext cx="11988806" cy="3"/>
          </a:xfrm>
          <a:prstGeom prst="line">
            <a:avLst/>
          </a:prstGeom>
          <a:ln w="38100">
            <a:solidFill>
              <a:srgbClr val="444444">
                <a:alpha val="30000"/>
              </a:srgbClr>
            </a:solidFill>
            <a:miter lim="400000"/>
          </a:ln>
        </p:spPr>
        <p:txBody>
          <a:bodyPr lIns="45718" tIns="45718" rIns="45718" bIns="45718"/>
          <a:lstStyle/>
          <a:p>
            <a:pPr>
              <a:defRPr sz="2100"/>
            </a:pPr>
          </a:p>
        </p:txBody>
      </p:sp>
      <p:sp>
        <p:nvSpPr>
          <p:cNvPr id="36" name="Line"/>
          <p:cNvSpPr/>
          <p:nvPr/>
        </p:nvSpPr>
        <p:spPr>
          <a:xfrm>
            <a:off x="507997" y="1598506"/>
            <a:ext cx="11988806" cy="3"/>
          </a:xfrm>
          <a:prstGeom prst="line">
            <a:avLst/>
          </a:prstGeom>
          <a:ln w="3175">
            <a:solidFill>
              <a:srgbClr val="444444">
                <a:alpha val="30000"/>
              </a:srgbClr>
            </a:solidFill>
            <a:miter lim="400000"/>
          </a:ln>
        </p:spPr>
        <p:txBody>
          <a:bodyPr lIns="45718" tIns="45718" rIns="45718" bIns="45718"/>
          <a:lstStyle/>
          <a:p>
            <a:pPr>
              <a:defRPr sz="2100"/>
            </a:pPr>
          </a:p>
        </p:txBody>
      </p:sp>
      <p:sp>
        <p:nvSpPr>
          <p:cNvPr id="37" name="Title Text"/>
          <p:cNvSpPr txBox="1"/>
          <p:nvPr>
            <p:ph type="title"/>
          </p:nvPr>
        </p:nvSpPr>
        <p:spPr>
          <a:xfrm>
            <a:off x="507998" y="4118185"/>
            <a:ext cx="11988804" cy="1524004"/>
          </a:xfrm>
          <a:prstGeom prst="rect">
            <a:avLst/>
          </a:prstGeom>
        </p:spPr>
        <p:txBody>
          <a:bodyPr anchor="ctr"/>
          <a:lstStyle/>
          <a:p>
            <a:pPr/>
            <a:r>
              <a:t>Title Text</a:t>
            </a:r>
          </a:p>
        </p:txBody>
      </p:sp>
      <p:sp>
        <p:nvSpPr>
          <p:cNvPr id="38" name="Slide Number"/>
          <p:cNvSpPr txBox="1"/>
          <p:nvPr>
            <p:ph type="sldNum" sz="quarter" idx="2"/>
          </p:nvPr>
        </p:nvSpPr>
        <p:spPr>
          <a:xfrm>
            <a:off x="12202585" y="7789333"/>
            <a:ext cx="270083" cy="29548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Vertical">
    <p:spTree>
      <p:nvGrpSpPr>
        <p:cNvPr id="1" name=""/>
        <p:cNvGrpSpPr/>
        <p:nvPr/>
      </p:nvGrpSpPr>
      <p:grpSpPr>
        <a:xfrm>
          <a:off x="0" y="0"/>
          <a:ext cx="0" cy="0"/>
          <a:chOff x="0" y="0"/>
          <a:chExt cx="0" cy="0"/>
        </a:xfrm>
      </p:grpSpPr>
      <p:sp>
        <p:nvSpPr>
          <p:cNvPr id="45" name="Line"/>
          <p:cNvSpPr/>
          <p:nvPr/>
        </p:nvSpPr>
        <p:spPr>
          <a:xfrm>
            <a:off x="507997" y="8155092"/>
            <a:ext cx="11988806" cy="3"/>
          </a:xfrm>
          <a:prstGeom prst="line">
            <a:avLst/>
          </a:prstGeom>
          <a:ln w="38100">
            <a:solidFill>
              <a:srgbClr val="444444">
                <a:alpha val="30000"/>
              </a:srgbClr>
            </a:solidFill>
            <a:miter lim="400000"/>
          </a:ln>
        </p:spPr>
        <p:txBody>
          <a:bodyPr lIns="45718" tIns="45718" rIns="45718" bIns="45718"/>
          <a:lstStyle/>
          <a:p>
            <a:pPr>
              <a:defRPr sz="2100"/>
            </a:pPr>
          </a:p>
        </p:txBody>
      </p:sp>
      <p:sp>
        <p:nvSpPr>
          <p:cNvPr id="46" name="Line"/>
          <p:cNvSpPr/>
          <p:nvPr/>
        </p:nvSpPr>
        <p:spPr>
          <a:xfrm>
            <a:off x="507997" y="1598506"/>
            <a:ext cx="11988806" cy="3"/>
          </a:xfrm>
          <a:prstGeom prst="line">
            <a:avLst/>
          </a:prstGeom>
          <a:ln w="3175">
            <a:solidFill>
              <a:srgbClr val="444444">
                <a:alpha val="30000"/>
              </a:srgbClr>
            </a:solidFill>
            <a:miter lim="400000"/>
          </a:ln>
        </p:spPr>
        <p:txBody>
          <a:bodyPr lIns="45718" tIns="45718" rIns="45718" bIns="45718"/>
          <a:lstStyle/>
          <a:p>
            <a:pPr>
              <a:defRPr sz="2100"/>
            </a:pPr>
          </a:p>
        </p:txBody>
      </p:sp>
      <p:sp>
        <p:nvSpPr>
          <p:cNvPr id="47" name="Image"/>
          <p:cNvSpPr/>
          <p:nvPr>
            <p:ph type="pic" sz="half" idx="21"/>
          </p:nvPr>
        </p:nvSpPr>
        <p:spPr>
          <a:xfrm>
            <a:off x="6732692" y="501224"/>
            <a:ext cx="5828520" cy="8703738"/>
          </a:xfrm>
          <a:prstGeom prst="rect">
            <a:avLst/>
          </a:prstGeom>
        </p:spPr>
        <p:txBody>
          <a:bodyPr lIns="91439" tIns="45719" rIns="91439" bIns="45719">
            <a:noAutofit/>
          </a:bodyPr>
          <a:lstStyle/>
          <a:p>
            <a:pPr/>
          </a:p>
        </p:txBody>
      </p:sp>
      <p:sp>
        <p:nvSpPr>
          <p:cNvPr id="48" name="Title Text"/>
          <p:cNvSpPr txBox="1"/>
          <p:nvPr>
            <p:ph type="title"/>
          </p:nvPr>
        </p:nvSpPr>
        <p:spPr>
          <a:xfrm>
            <a:off x="507998" y="3020903"/>
            <a:ext cx="5831843" cy="4551686"/>
          </a:xfrm>
          <a:prstGeom prst="rect">
            <a:avLst/>
          </a:prstGeom>
        </p:spPr>
        <p:txBody>
          <a:bodyPr anchor="t"/>
          <a:lstStyle/>
          <a:p>
            <a:pPr/>
            <a:r>
              <a:t>Title Text</a:t>
            </a:r>
          </a:p>
        </p:txBody>
      </p:sp>
      <p:sp>
        <p:nvSpPr>
          <p:cNvPr id="49" name="Body Level One…"/>
          <p:cNvSpPr txBox="1"/>
          <p:nvPr>
            <p:ph type="body" sz="quarter" idx="1"/>
          </p:nvPr>
        </p:nvSpPr>
        <p:spPr>
          <a:xfrm>
            <a:off x="507998" y="2092959"/>
            <a:ext cx="5831843" cy="629924"/>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0" name="Slide Number"/>
          <p:cNvSpPr txBox="1"/>
          <p:nvPr>
            <p:ph type="sldNum" sz="quarter" idx="2"/>
          </p:nvPr>
        </p:nvSpPr>
        <p:spPr>
          <a:xfrm>
            <a:off x="12202585" y="7789333"/>
            <a:ext cx="270083" cy="29548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Top">
    <p:spTree>
      <p:nvGrpSpPr>
        <p:cNvPr id="1" name=""/>
        <p:cNvGrpSpPr/>
        <p:nvPr/>
      </p:nvGrpSpPr>
      <p:grpSpPr>
        <a:xfrm>
          <a:off x="0" y="0"/>
          <a:ext cx="0" cy="0"/>
          <a:chOff x="0" y="0"/>
          <a:chExt cx="0" cy="0"/>
        </a:xfrm>
      </p:grpSpPr>
      <p:sp>
        <p:nvSpPr>
          <p:cNvPr id="57" name="Line"/>
          <p:cNvSpPr/>
          <p:nvPr/>
        </p:nvSpPr>
        <p:spPr>
          <a:xfrm>
            <a:off x="507997" y="8155092"/>
            <a:ext cx="11988806" cy="3"/>
          </a:xfrm>
          <a:prstGeom prst="line">
            <a:avLst/>
          </a:prstGeom>
          <a:ln w="38100">
            <a:solidFill>
              <a:srgbClr val="444444">
                <a:alpha val="30000"/>
              </a:srgbClr>
            </a:solidFill>
            <a:miter lim="400000"/>
          </a:ln>
        </p:spPr>
        <p:txBody>
          <a:bodyPr lIns="45718" tIns="45718" rIns="45718" bIns="45718"/>
          <a:lstStyle/>
          <a:p>
            <a:pPr>
              <a:defRPr sz="2100"/>
            </a:pPr>
          </a:p>
        </p:txBody>
      </p:sp>
      <p:sp>
        <p:nvSpPr>
          <p:cNvPr id="58" name="Line"/>
          <p:cNvSpPr/>
          <p:nvPr/>
        </p:nvSpPr>
        <p:spPr>
          <a:xfrm>
            <a:off x="507997" y="1598506"/>
            <a:ext cx="11988806" cy="3"/>
          </a:xfrm>
          <a:prstGeom prst="line">
            <a:avLst/>
          </a:prstGeom>
          <a:ln w="3175">
            <a:solidFill>
              <a:srgbClr val="444444">
                <a:alpha val="30000"/>
              </a:srgbClr>
            </a:solidFill>
            <a:miter lim="400000"/>
          </a:ln>
        </p:spPr>
        <p:txBody>
          <a:bodyPr lIns="45718" tIns="45718" rIns="45718" bIns="45718"/>
          <a:lstStyle/>
          <a:p>
            <a:pPr>
              <a:defRPr sz="2100"/>
            </a:pPr>
          </a:p>
        </p:txBody>
      </p:sp>
      <p:sp>
        <p:nvSpPr>
          <p:cNvPr id="59" name="Line"/>
          <p:cNvSpPr/>
          <p:nvPr/>
        </p:nvSpPr>
        <p:spPr>
          <a:xfrm>
            <a:off x="507997" y="3149600"/>
            <a:ext cx="11997298" cy="0"/>
          </a:xfrm>
          <a:prstGeom prst="line">
            <a:avLst/>
          </a:prstGeom>
          <a:ln w="3175">
            <a:solidFill>
              <a:srgbClr val="444444">
                <a:alpha val="30000"/>
              </a:srgbClr>
            </a:solidFill>
            <a:miter lim="400000"/>
          </a:ln>
        </p:spPr>
        <p:txBody>
          <a:bodyPr lIns="45718" tIns="45718" rIns="45718" bIns="45718"/>
          <a:lstStyle/>
          <a:p>
            <a:pPr>
              <a:defRPr sz="2100"/>
            </a:pPr>
          </a:p>
        </p:txBody>
      </p:sp>
      <p:sp>
        <p:nvSpPr>
          <p:cNvPr id="60" name="Title Text"/>
          <p:cNvSpPr txBox="1"/>
          <p:nvPr>
            <p:ph type="title"/>
          </p:nvPr>
        </p:nvSpPr>
        <p:spPr>
          <a:xfrm>
            <a:off x="507998" y="1666238"/>
            <a:ext cx="11988804" cy="1429178"/>
          </a:xfrm>
          <a:prstGeom prst="rect">
            <a:avLst/>
          </a:prstGeom>
        </p:spPr>
        <p:txBody>
          <a:bodyPr anchor="ctr"/>
          <a:lstStyle/>
          <a:p>
            <a:pPr/>
            <a:r>
              <a:t>Title Text</a:t>
            </a:r>
          </a:p>
        </p:txBody>
      </p:sp>
      <p:sp>
        <p:nvSpPr>
          <p:cNvPr id="61" name="Slide Number"/>
          <p:cNvSpPr txBox="1"/>
          <p:nvPr>
            <p:ph type="sldNum" sz="quarter" idx="2"/>
          </p:nvPr>
        </p:nvSpPr>
        <p:spPr>
          <a:xfrm>
            <a:off x="12202585" y="7789333"/>
            <a:ext cx="270083" cy="29548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68" name="Line"/>
          <p:cNvSpPr/>
          <p:nvPr/>
        </p:nvSpPr>
        <p:spPr>
          <a:xfrm>
            <a:off x="507997" y="8155092"/>
            <a:ext cx="11988806" cy="3"/>
          </a:xfrm>
          <a:prstGeom prst="line">
            <a:avLst/>
          </a:prstGeom>
          <a:ln w="38100">
            <a:solidFill>
              <a:srgbClr val="444444">
                <a:alpha val="30000"/>
              </a:srgbClr>
            </a:solidFill>
            <a:miter lim="400000"/>
          </a:ln>
        </p:spPr>
        <p:txBody>
          <a:bodyPr lIns="45718" tIns="45718" rIns="45718" bIns="45718"/>
          <a:lstStyle/>
          <a:p>
            <a:pPr>
              <a:defRPr sz="2100"/>
            </a:pPr>
          </a:p>
        </p:txBody>
      </p:sp>
      <p:sp>
        <p:nvSpPr>
          <p:cNvPr id="69" name="Line"/>
          <p:cNvSpPr/>
          <p:nvPr/>
        </p:nvSpPr>
        <p:spPr>
          <a:xfrm>
            <a:off x="507997" y="1598506"/>
            <a:ext cx="11988806" cy="3"/>
          </a:xfrm>
          <a:prstGeom prst="line">
            <a:avLst/>
          </a:prstGeom>
          <a:ln w="3175">
            <a:solidFill>
              <a:srgbClr val="444444">
                <a:alpha val="30000"/>
              </a:srgbClr>
            </a:solidFill>
            <a:miter lim="400000"/>
          </a:ln>
        </p:spPr>
        <p:txBody>
          <a:bodyPr lIns="45718" tIns="45718" rIns="45718" bIns="45718"/>
          <a:lstStyle/>
          <a:p>
            <a:pPr>
              <a:defRPr sz="2100"/>
            </a:pPr>
          </a:p>
        </p:txBody>
      </p:sp>
      <p:sp>
        <p:nvSpPr>
          <p:cNvPr id="70" name="Line"/>
          <p:cNvSpPr/>
          <p:nvPr/>
        </p:nvSpPr>
        <p:spPr>
          <a:xfrm>
            <a:off x="507997" y="3149600"/>
            <a:ext cx="11988806" cy="0"/>
          </a:xfrm>
          <a:prstGeom prst="line">
            <a:avLst/>
          </a:prstGeom>
          <a:ln w="3175">
            <a:solidFill>
              <a:srgbClr val="444444">
                <a:alpha val="30000"/>
              </a:srgbClr>
            </a:solidFill>
            <a:miter lim="400000"/>
          </a:ln>
        </p:spPr>
        <p:txBody>
          <a:bodyPr lIns="45718" tIns="45718" rIns="45718" bIns="45718"/>
          <a:lstStyle/>
          <a:p>
            <a:pPr>
              <a:defRPr sz="2100"/>
            </a:pPr>
          </a:p>
        </p:txBody>
      </p:sp>
      <p:sp>
        <p:nvSpPr>
          <p:cNvPr id="71" name="Title Text"/>
          <p:cNvSpPr txBox="1"/>
          <p:nvPr>
            <p:ph type="title"/>
          </p:nvPr>
        </p:nvSpPr>
        <p:spPr>
          <a:xfrm>
            <a:off x="507998" y="1666238"/>
            <a:ext cx="11988804" cy="1429178"/>
          </a:xfrm>
          <a:prstGeom prst="rect">
            <a:avLst/>
          </a:prstGeom>
        </p:spPr>
        <p:txBody>
          <a:bodyPr anchor="ctr"/>
          <a:lstStyle/>
          <a:p>
            <a:pPr/>
            <a:r>
              <a:t>Title Text</a:t>
            </a:r>
          </a:p>
        </p:txBody>
      </p:sp>
      <p:sp>
        <p:nvSpPr>
          <p:cNvPr id="72" name="Body Level One…"/>
          <p:cNvSpPr txBox="1"/>
          <p:nvPr>
            <p:ph type="body" idx="1"/>
          </p:nvPr>
        </p:nvSpPr>
        <p:spPr>
          <a:xfrm>
            <a:off x="507998" y="3495037"/>
            <a:ext cx="11988804" cy="4294298"/>
          </a:xfrm>
          <a:prstGeom prst="rect">
            <a:avLst/>
          </a:prstGeom>
        </p:spPr>
        <p:txBody>
          <a:bodyPr anchor="ctr"/>
          <a:lstStyle>
            <a:lvl1pPr marL="397565" indent="-397565">
              <a:lnSpc>
                <a:spcPct val="100000"/>
              </a:lnSpc>
              <a:spcBef>
                <a:spcPts val="4100"/>
              </a:spcBef>
              <a:buSzPct val="30000"/>
              <a:buBlip>
                <a:blip r:embed="rId2"/>
              </a:buBlip>
              <a:defRPr sz="3200"/>
            </a:lvl1pPr>
            <a:lvl2pPr marL="969064" indent="-397564">
              <a:lnSpc>
                <a:spcPct val="100000"/>
              </a:lnSpc>
              <a:spcBef>
                <a:spcPts val="4100"/>
              </a:spcBef>
              <a:buSzPct val="30000"/>
              <a:buBlip>
                <a:blip r:embed="rId2"/>
              </a:buBlip>
              <a:defRPr sz="3200"/>
            </a:lvl2pPr>
            <a:lvl3pPr marL="1540564" indent="-397564">
              <a:lnSpc>
                <a:spcPct val="100000"/>
              </a:lnSpc>
              <a:spcBef>
                <a:spcPts val="4100"/>
              </a:spcBef>
              <a:buSzPct val="30000"/>
              <a:buBlip>
                <a:blip r:embed="rId2"/>
              </a:buBlip>
              <a:defRPr sz="3200"/>
            </a:lvl3pPr>
            <a:lvl4pPr marL="2112065" indent="-397565">
              <a:lnSpc>
                <a:spcPct val="100000"/>
              </a:lnSpc>
              <a:spcBef>
                <a:spcPts val="4100"/>
              </a:spcBef>
              <a:buSzPct val="30000"/>
              <a:buBlip>
                <a:blip r:embed="rId2"/>
              </a:buBlip>
              <a:defRPr sz="3200"/>
            </a:lvl4pPr>
            <a:lvl5pPr marL="2683565" indent="-397565">
              <a:lnSpc>
                <a:spcPct val="100000"/>
              </a:lnSpc>
              <a:spcBef>
                <a:spcPts val="4100"/>
              </a:spcBef>
              <a:buSzPct val="30000"/>
              <a:buBlip>
                <a:blip r:embed="rId2"/>
              </a:buBlip>
              <a:defRPr sz="3200"/>
            </a:lvl5pPr>
          </a:lstStyle>
          <a:p>
            <a:pPr/>
            <a:r>
              <a:t>Body Level One</a:t>
            </a:r>
          </a:p>
          <a:p>
            <a:pPr lvl="1"/>
            <a:r>
              <a:t>Body Level Two</a:t>
            </a:r>
          </a:p>
          <a:p>
            <a:pPr lvl="2"/>
            <a:r>
              <a:t>Body Level Three</a:t>
            </a:r>
          </a:p>
          <a:p>
            <a:pPr lvl="3"/>
            <a:r>
              <a:t>Body Level Four</a:t>
            </a:r>
          </a:p>
          <a:p>
            <a:pPr lvl="4"/>
            <a:r>
              <a:t>Body Level Five</a:t>
            </a:r>
          </a:p>
        </p:txBody>
      </p:sp>
      <p:sp>
        <p:nvSpPr>
          <p:cNvPr id="73" name="Slide Number"/>
          <p:cNvSpPr txBox="1"/>
          <p:nvPr>
            <p:ph type="sldNum" sz="quarter" idx="2"/>
          </p:nvPr>
        </p:nvSpPr>
        <p:spPr>
          <a:xfrm>
            <a:off x="12202585" y="7789333"/>
            <a:ext cx="270083" cy="29548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80" name="Line"/>
          <p:cNvSpPr/>
          <p:nvPr/>
        </p:nvSpPr>
        <p:spPr>
          <a:xfrm>
            <a:off x="507997" y="8155092"/>
            <a:ext cx="11988806" cy="3"/>
          </a:xfrm>
          <a:prstGeom prst="line">
            <a:avLst/>
          </a:prstGeom>
          <a:ln w="38100">
            <a:solidFill>
              <a:srgbClr val="444444">
                <a:alpha val="30000"/>
              </a:srgbClr>
            </a:solidFill>
            <a:miter lim="400000"/>
          </a:ln>
        </p:spPr>
        <p:txBody>
          <a:bodyPr lIns="45718" tIns="45718" rIns="45718" bIns="45718"/>
          <a:lstStyle/>
          <a:p>
            <a:pPr>
              <a:defRPr sz="2100"/>
            </a:pPr>
          </a:p>
        </p:txBody>
      </p:sp>
      <p:sp>
        <p:nvSpPr>
          <p:cNvPr id="81" name="Line"/>
          <p:cNvSpPr/>
          <p:nvPr/>
        </p:nvSpPr>
        <p:spPr>
          <a:xfrm>
            <a:off x="507997" y="1598506"/>
            <a:ext cx="11988806" cy="3"/>
          </a:xfrm>
          <a:prstGeom prst="line">
            <a:avLst/>
          </a:prstGeom>
          <a:ln w="3175">
            <a:solidFill>
              <a:srgbClr val="444444">
                <a:alpha val="30000"/>
              </a:srgbClr>
            </a:solidFill>
            <a:miter lim="400000"/>
          </a:ln>
        </p:spPr>
        <p:txBody>
          <a:bodyPr lIns="45718" tIns="45718" rIns="45718" bIns="45718"/>
          <a:lstStyle/>
          <a:p>
            <a:pPr>
              <a:defRPr sz="2100"/>
            </a:pPr>
          </a:p>
        </p:txBody>
      </p:sp>
      <p:sp>
        <p:nvSpPr>
          <p:cNvPr id="82" name="Line"/>
          <p:cNvSpPr/>
          <p:nvPr/>
        </p:nvSpPr>
        <p:spPr>
          <a:xfrm>
            <a:off x="507997" y="3149600"/>
            <a:ext cx="11988806" cy="0"/>
          </a:xfrm>
          <a:prstGeom prst="line">
            <a:avLst/>
          </a:prstGeom>
          <a:ln w="3175">
            <a:solidFill>
              <a:srgbClr val="444444">
                <a:alpha val="30000"/>
              </a:srgbClr>
            </a:solidFill>
            <a:miter lim="400000"/>
          </a:ln>
        </p:spPr>
        <p:txBody>
          <a:bodyPr lIns="45718" tIns="45718" rIns="45718" bIns="45718"/>
          <a:lstStyle/>
          <a:p>
            <a:pPr>
              <a:defRPr sz="2100"/>
            </a:pPr>
          </a:p>
        </p:txBody>
      </p:sp>
      <p:sp>
        <p:nvSpPr>
          <p:cNvPr id="83" name="Image"/>
          <p:cNvSpPr/>
          <p:nvPr>
            <p:ph type="pic" sz="half" idx="21"/>
          </p:nvPr>
        </p:nvSpPr>
        <p:spPr>
          <a:xfrm>
            <a:off x="203198" y="3474720"/>
            <a:ext cx="6231472" cy="4154314"/>
          </a:xfrm>
          <a:prstGeom prst="rect">
            <a:avLst/>
          </a:prstGeom>
        </p:spPr>
        <p:txBody>
          <a:bodyPr lIns="91439" tIns="45719" rIns="91439" bIns="45719">
            <a:noAutofit/>
          </a:bodyPr>
          <a:lstStyle/>
          <a:p>
            <a:pPr/>
          </a:p>
        </p:txBody>
      </p:sp>
      <p:sp>
        <p:nvSpPr>
          <p:cNvPr id="84" name="Title Text"/>
          <p:cNvSpPr txBox="1"/>
          <p:nvPr>
            <p:ph type="title"/>
          </p:nvPr>
        </p:nvSpPr>
        <p:spPr>
          <a:xfrm>
            <a:off x="507998" y="1666238"/>
            <a:ext cx="11988804" cy="1429178"/>
          </a:xfrm>
          <a:prstGeom prst="rect">
            <a:avLst/>
          </a:prstGeom>
        </p:spPr>
        <p:txBody>
          <a:bodyPr anchor="ctr"/>
          <a:lstStyle/>
          <a:p>
            <a:pPr/>
            <a:r>
              <a:t>Title Text</a:t>
            </a:r>
          </a:p>
        </p:txBody>
      </p:sp>
      <p:sp>
        <p:nvSpPr>
          <p:cNvPr id="85" name="Body Level One…"/>
          <p:cNvSpPr txBox="1"/>
          <p:nvPr>
            <p:ph type="body" sz="quarter" idx="1"/>
          </p:nvPr>
        </p:nvSpPr>
        <p:spPr>
          <a:xfrm>
            <a:off x="6766559" y="3413759"/>
            <a:ext cx="5730241" cy="4240108"/>
          </a:xfrm>
          <a:prstGeom prst="rect">
            <a:avLst/>
          </a:prstGeom>
        </p:spPr>
        <p:txBody>
          <a:bodyPr anchor="ctr"/>
          <a:lstStyle>
            <a:lvl1pPr marL="330200" indent="-330200">
              <a:lnSpc>
                <a:spcPct val="100000"/>
              </a:lnSpc>
              <a:spcBef>
                <a:spcPts val="3200"/>
              </a:spcBef>
              <a:buSzPct val="30000"/>
              <a:buBlip>
                <a:blip r:embed="rId2"/>
              </a:buBlip>
              <a:defRPr sz="2800"/>
            </a:lvl1pPr>
            <a:lvl2pPr marL="825500" indent="-330200">
              <a:lnSpc>
                <a:spcPct val="100000"/>
              </a:lnSpc>
              <a:spcBef>
                <a:spcPts val="3200"/>
              </a:spcBef>
              <a:buSzPct val="30000"/>
              <a:buBlip>
                <a:blip r:embed="rId2"/>
              </a:buBlip>
              <a:defRPr sz="2800"/>
            </a:lvl2pPr>
            <a:lvl3pPr marL="1320800" indent="-330200">
              <a:lnSpc>
                <a:spcPct val="100000"/>
              </a:lnSpc>
              <a:spcBef>
                <a:spcPts val="3200"/>
              </a:spcBef>
              <a:buSzPct val="30000"/>
              <a:buBlip>
                <a:blip r:embed="rId2"/>
              </a:buBlip>
              <a:defRPr sz="2800"/>
            </a:lvl3pPr>
            <a:lvl4pPr marL="1816100" indent="-330200">
              <a:lnSpc>
                <a:spcPct val="100000"/>
              </a:lnSpc>
              <a:spcBef>
                <a:spcPts val="3200"/>
              </a:spcBef>
              <a:buSzPct val="30000"/>
              <a:buBlip>
                <a:blip r:embed="rId2"/>
              </a:buBlip>
              <a:defRPr sz="2800"/>
            </a:lvl4pPr>
            <a:lvl5pPr marL="2311400" indent="-330200">
              <a:lnSpc>
                <a:spcPct val="100000"/>
              </a:lnSpc>
              <a:spcBef>
                <a:spcPts val="3200"/>
              </a:spcBef>
              <a:buSzPct val="30000"/>
              <a:buBlip>
                <a:blip r:embed="rId2"/>
              </a:buBlip>
              <a:defRPr sz="2800"/>
            </a:lvl5p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xfrm>
            <a:off x="12202585" y="7789333"/>
            <a:ext cx="270083" cy="29548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93" name="Line"/>
          <p:cNvSpPr/>
          <p:nvPr/>
        </p:nvSpPr>
        <p:spPr>
          <a:xfrm>
            <a:off x="507997" y="8155092"/>
            <a:ext cx="11988806" cy="3"/>
          </a:xfrm>
          <a:prstGeom prst="line">
            <a:avLst/>
          </a:prstGeom>
          <a:ln w="38100">
            <a:solidFill>
              <a:srgbClr val="444444">
                <a:alpha val="30000"/>
              </a:srgbClr>
            </a:solidFill>
            <a:miter lim="400000"/>
          </a:ln>
        </p:spPr>
        <p:txBody>
          <a:bodyPr lIns="45718" tIns="45718" rIns="45718" bIns="45718"/>
          <a:lstStyle/>
          <a:p>
            <a:pPr>
              <a:defRPr sz="2100"/>
            </a:pPr>
          </a:p>
        </p:txBody>
      </p:sp>
      <p:sp>
        <p:nvSpPr>
          <p:cNvPr id="94" name="Line"/>
          <p:cNvSpPr/>
          <p:nvPr/>
        </p:nvSpPr>
        <p:spPr>
          <a:xfrm>
            <a:off x="507997" y="1598506"/>
            <a:ext cx="11988806" cy="3"/>
          </a:xfrm>
          <a:prstGeom prst="line">
            <a:avLst/>
          </a:prstGeom>
          <a:ln w="3175">
            <a:solidFill>
              <a:srgbClr val="444444">
                <a:alpha val="30000"/>
              </a:srgbClr>
            </a:solidFill>
            <a:miter lim="400000"/>
          </a:ln>
        </p:spPr>
        <p:txBody>
          <a:bodyPr lIns="45718" tIns="45718" rIns="45718" bIns="45718"/>
          <a:lstStyle/>
          <a:p>
            <a:pPr>
              <a:defRPr sz="2100"/>
            </a:pPr>
          </a:p>
        </p:txBody>
      </p:sp>
      <p:sp>
        <p:nvSpPr>
          <p:cNvPr id="95" name="Body Level One…"/>
          <p:cNvSpPr txBox="1"/>
          <p:nvPr>
            <p:ph type="body" idx="1"/>
          </p:nvPr>
        </p:nvSpPr>
        <p:spPr>
          <a:xfrm>
            <a:off x="507998" y="1957490"/>
            <a:ext cx="11988804" cy="5838620"/>
          </a:xfrm>
          <a:prstGeom prst="rect">
            <a:avLst/>
          </a:prstGeom>
        </p:spPr>
        <p:txBody>
          <a:bodyPr anchor="ctr"/>
          <a:lstStyle>
            <a:lvl1pPr marL="397565" indent="-397565">
              <a:lnSpc>
                <a:spcPct val="100000"/>
              </a:lnSpc>
              <a:spcBef>
                <a:spcPts val="4100"/>
              </a:spcBef>
              <a:buSzPct val="30000"/>
              <a:buBlip>
                <a:blip r:embed="rId2"/>
              </a:buBlip>
              <a:defRPr sz="3200"/>
            </a:lvl1pPr>
            <a:lvl2pPr marL="969064" indent="-397564">
              <a:lnSpc>
                <a:spcPct val="100000"/>
              </a:lnSpc>
              <a:spcBef>
                <a:spcPts val="4100"/>
              </a:spcBef>
              <a:buSzPct val="30000"/>
              <a:buBlip>
                <a:blip r:embed="rId2"/>
              </a:buBlip>
              <a:defRPr sz="3200"/>
            </a:lvl2pPr>
            <a:lvl3pPr marL="1540564" indent="-397564">
              <a:lnSpc>
                <a:spcPct val="100000"/>
              </a:lnSpc>
              <a:spcBef>
                <a:spcPts val="4100"/>
              </a:spcBef>
              <a:buSzPct val="30000"/>
              <a:buBlip>
                <a:blip r:embed="rId2"/>
              </a:buBlip>
              <a:defRPr sz="3200"/>
            </a:lvl3pPr>
            <a:lvl4pPr marL="2112065" indent="-397565">
              <a:lnSpc>
                <a:spcPct val="100000"/>
              </a:lnSpc>
              <a:spcBef>
                <a:spcPts val="4100"/>
              </a:spcBef>
              <a:buSzPct val="30000"/>
              <a:buBlip>
                <a:blip r:embed="rId2"/>
              </a:buBlip>
              <a:defRPr sz="3200"/>
            </a:lvl4pPr>
            <a:lvl5pPr marL="2683565" indent="-397565">
              <a:lnSpc>
                <a:spcPct val="100000"/>
              </a:lnSpc>
              <a:spcBef>
                <a:spcPts val="4100"/>
              </a:spcBef>
              <a:buSzPct val="30000"/>
              <a:buBlip>
                <a:blip r:embed="rId2"/>
              </a:buBlip>
              <a:defRPr sz="3200"/>
            </a:lvl5pPr>
          </a:lstStyle>
          <a:p>
            <a:pPr/>
            <a:r>
              <a:t>Body Level One</a:t>
            </a:r>
          </a:p>
          <a:p>
            <a:pPr lvl="1"/>
            <a:r>
              <a:t>Body Level Two</a:t>
            </a:r>
          </a:p>
          <a:p>
            <a:pPr lvl="2"/>
            <a:r>
              <a:t>Body Level Three</a:t>
            </a:r>
          </a:p>
          <a:p>
            <a:pPr lvl="3"/>
            <a:r>
              <a:t>Body Level Four</a:t>
            </a:r>
          </a:p>
          <a:p>
            <a:pPr lvl="4"/>
            <a:r>
              <a:t>Body Level Five</a:t>
            </a:r>
          </a:p>
        </p:txBody>
      </p:sp>
      <p:sp>
        <p:nvSpPr>
          <p:cNvPr id="96" name="Slide Number"/>
          <p:cNvSpPr txBox="1"/>
          <p:nvPr>
            <p:ph type="sldNum" sz="quarter" idx="2"/>
          </p:nvPr>
        </p:nvSpPr>
        <p:spPr>
          <a:xfrm>
            <a:off x="12202585" y="7789333"/>
            <a:ext cx="270083" cy="29548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spTree>
      <p:nvGrpSpPr>
        <p:cNvPr id="1" name=""/>
        <p:cNvGrpSpPr/>
        <p:nvPr/>
      </p:nvGrpSpPr>
      <p:grpSpPr>
        <a:xfrm>
          <a:off x="0" y="0"/>
          <a:ext cx="0" cy="0"/>
          <a:chOff x="0" y="0"/>
          <a:chExt cx="0" cy="0"/>
        </a:xfrm>
      </p:grpSpPr>
      <p:sp>
        <p:nvSpPr>
          <p:cNvPr id="103" name="Line"/>
          <p:cNvSpPr/>
          <p:nvPr/>
        </p:nvSpPr>
        <p:spPr>
          <a:xfrm>
            <a:off x="507997" y="8155092"/>
            <a:ext cx="11988806" cy="3"/>
          </a:xfrm>
          <a:prstGeom prst="line">
            <a:avLst/>
          </a:prstGeom>
          <a:ln w="38100">
            <a:solidFill>
              <a:srgbClr val="444444">
                <a:alpha val="30000"/>
              </a:srgbClr>
            </a:solidFill>
            <a:miter lim="400000"/>
          </a:ln>
        </p:spPr>
        <p:txBody>
          <a:bodyPr lIns="45718" tIns="45718" rIns="45718" bIns="45718"/>
          <a:lstStyle/>
          <a:p>
            <a:pPr>
              <a:defRPr sz="2100"/>
            </a:pPr>
          </a:p>
        </p:txBody>
      </p:sp>
      <p:sp>
        <p:nvSpPr>
          <p:cNvPr id="104" name="Line"/>
          <p:cNvSpPr/>
          <p:nvPr/>
        </p:nvSpPr>
        <p:spPr>
          <a:xfrm>
            <a:off x="507997" y="1598506"/>
            <a:ext cx="11988806" cy="3"/>
          </a:xfrm>
          <a:prstGeom prst="line">
            <a:avLst/>
          </a:prstGeom>
          <a:ln w="3175">
            <a:solidFill>
              <a:srgbClr val="444444">
                <a:alpha val="30000"/>
              </a:srgbClr>
            </a:solidFill>
            <a:miter lim="400000"/>
          </a:ln>
        </p:spPr>
        <p:txBody>
          <a:bodyPr lIns="45718" tIns="45718" rIns="45718" bIns="45718"/>
          <a:lstStyle/>
          <a:p>
            <a:pPr>
              <a:defRPr sz="2100"/>
            </a:pPr>
          </a:p>
        </p:txBody>
      </p:sp>
      <p:sp>
        <p:nvSpPr>
          <p:cNvPr id="105" name="Image"/>
          <p:cNvSpPr/>
          <p:nvPr>
            <p:ph type="pic" sz="quarter" idx="21"/>
          </p:nvPr>
        </p:nvSpPr>
        <p:spPr>
          <a:xfrm>
            <a:off x="7044266" y="1496906"/>
            <a:ext cx="5818652" cy="3881121"/>
          </a:xfrm>
          <a:prstGeom prst="rect">
            <a:avLst/>
          </a:prstGeom>
        </p:spPr>
        <p:txBody>
          <a:bodyPr lIns="91439" tIns="45719" rIns="91439" bIns="45719">
            <a:noAutofit/>
          </a:bodyPr>
          <a:lstStyle/>
          <a:p>
            <a:pPr/>
          </a:p>
        </p:txBody>
      </p:sp>
      <p:sp>
        <p:nvSpPr>
          <p:cNvPr id="106" name="Image"/>
          <p:cNvSpPr/>
          <p:nvPr>
            <p:ph type="pic" sz="quarter" idx="22"/>
          </p:nvPr>
        </p:nvSpPr>
        <p:spPr>
          <a:xfrm>
            <a:off x="7044266" y="4497492"/>
            <a:ext cx="5418671" cy="3612448"/>
          </a:xfrm>
          <a:prstGeom prst="rect">
            <a:avLst/>
          </a:prstGeom>
        </p:spPr>
        <p:txBody>
          <a:bodyPr lIns="91439" tIns="45719" rIns="91439" bIns="45719">
            <a:noAutofit/>
          </a:bodyPr>
          <a:lstStyle/>
          <a:p>
            <a:pPr/>
          </a:p>
        </p:txBody>
      </p:sp>
      <p:sp>
        <p:nvSpPr>
          <p:cNvPr id="107" name="Image"/>
          <p:cNvSpPr/>
          <p:nvPr>
            <p:ph type="pic" idx="23"/>
          </p:nvPr>
        </p:nvSpPr>
        <p:spPr>
          <a:xfrm>
            <a:off x="392853" y="474132"/>
            <a:ext cx="6322920" cy="9442030"/>
          </a:xfrm>
          <a:prstGeom prst="rect">
            <a:avLst/>
          </a:prstGeom>
        </p:spPr>
        <p:txBody>
          <a:bodyPr lIns="91439" tIns="45719" rIns="91439" bIns="45719">
            <a:noAutofit/>
          </a:bodyPr>
          <a:lstStyle/>
          <a:p>
            <a:pPr/>
          </a:p>
        </p:txBody>
      </p:sp>
      <p:sp>
        <p:nvSpPr>
          <p:cNvPr id="108" name="Slide Number"/>
          <p:cNvSpPr txBox="1"/>
          <p:nvPr>
            <p:ph type="sldNum" sz="quarter" idx="2"/>
          </p:nvPr>
        </p:nvSpPr>
        <p:spPr>
          <a:xfrm>
            <a:off x="12202585" y="7789333"/>
            <a:ext cx="270083" cy="29548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 name="Line"/>
          <p:cNvSpPr/>
          <p:nvPr/>
        </p:nvSpPr>
        <p:spPr>
          <a:xfrm>
            <a:off x="507997" y="8155092"/>
            <a:ext cx="11988806" cy="3"/>
          </a:xfrm>
          <a:prstGeom prst="line">
            <a:avLst/>
          </a:prstGeom>
          <a:ln w="38100">
            <a:solidFill>
              <a:srgbClr val="444444">
                <a:alpha val="30000"/>
              </a:srgbClr>
            </a:solidFill>
            <a:miter lim="400000"/>
          </a:ln>
        </p:spPr>
        <p:txBody>
          <a:bodyPr lIns="45718" tIns="45718" rIns="45718" bIns="45718"/>
          <a:lstStyle/>
          <a:p>
            <a:pPr>
              <a:defRPr sz="2100"/>
            </a:pPr>
          </a:p>
        </p:txBody>
      </p:sp>
      <p:sp>
        <p:nvSpPr>
          <p:cNvPr id="3" name="Line"/>
          <p:cNvSpPr/>
          <p:nvPr/>
        </p:nvSpPr>
        <p:spPr>
          <a:xfrm>
            <a:off x="507997" y="1598506"/>
            <a:ext cx="11988806" cy="3"/>
          </a:xfrm>
          <a:prstGeom prst="line">
            <a:avLst/>
          </a:prstGeom>
          <a:ln w="3175">
            <a:solidFill>
              <a:srgbClr val="444444">
                <a:alpha val="30000"/>
              </a:srgbClr>
            </a:solidFill>
            <a:miter lim="400000"/>
          </a:ln>
        </p:spPr>
        <p:txBody>
          <a:bodyPr lIns="45718" tIns="45718" rIns="45718" bIns="45718"/>
          <a:lstStyle/>
          <a:p>
            <a:pPr>
              <a:defRPr sz="2100"/>
            </a:pPr>
          </a:p>
        </p:txBody>
      </p:sp>
      <p:sp>
        <p:nvSpPr>
          <p:cNvPr id="4" name="Line"/>
          <p:cNvSpPr/>
          <p:nvPr/>
        </p:nvSpPr>
        <p:spPr>
          <a:xfrm>
            <a:off x="507997" y="5107092"/>
            <a:ext cx="11988806" cy="3"/>
          </a:xfrm>
          <a:prstGeom prst="line">
            <a:avLst/>
          </a:prstGeom>
          <a:ln w="3175">
            <a:solidFill>
              <a:srgbClr val="444444">
                <a:alpha val="30000"/>
              </a:srgbClr>
            </a:solidFill>
            <a:miter lim="400000"/>
          </a:ln>
        </p:spPr>
        <p:txBody>
          <a:bodyPr lIns="45718" tIns="45718" rIns="45718" bIns="45718"/>
          <a:lstStyle/>
          <a:p>
            <a:pPr>
              <a:defRPr sz="2100"/>
            </a:pPr>
          </a:p>
        </p:txBody>
      </p:sp>
      <p:sp>
        <p:nvSpPr>
          <p:cNvPr id="5" name="Title Text"/>
          <p:cNvSpPr txBox="1"/>
          <p:nvPr>
            <p:ph type="title"/>
          </p:nvPr>
        </p:nvSpPr>
        <p:spPr>
          <a:xfrm>
            <a:off x="507998" y="3474720"/>
            <a:ext cx="11988804" cy="1524004"/>
          </a:xfrm>
          <a:prstGeom prst="rect">
            <a:avLst/>
          </a:prstGeom>
          <a:ln w="12700">
            <a:miter lim="400000"/>
          </a:ln>
          <a:extLst>
            <a:ext uri="{C572A759-6A51-4108-AA02-DFA0A04FC94B}">
              <ma14:wrappingTextBoxFlag xmlns:ma14="http://schemas.microsoft.com/office/mac/drawingml/2011/main" val="1"/>
            </a:ext>
          </a:extLst>
        </p:spPr>
        <p:txBody>
          <a:bodyPr lIns="27091" tIns="27091" rIns="27091" bIns="27091" anchor="b">
            <a:normAutofit fontScale="100000" lnSpcReduction="0"/>
          </a:bodyPr>
          <a:lstStyle/>
          <a:p>
            <a:pPr/>
            <a:r>
              <a:t>Title Text</a:t>
            </a:r>
          </a:p>
        </p:txBody>
      </p:sp>
      <p:sp>
        <p:nvSpPr>
          <p:cNvPr id="6" name="Body Level One…"/>
          <p:cNvSpPr txBox="1"/>
          <p:nvPr>
            <p:ph type="body" idx="1"/>
          </p:nvPr>
        </p:nvSpPr>
        <p:spPr>
          <a:xfrm>
            <a:off x="507998" y="5391572"/>
            <a:ext cx="11988804" cy="616377"/>
          </a:xfrm>
          <a:prstGeom prst="rect">
            <a:avLst/>
          </a:prstGeom>
          <a:ln w="12700">
            <a:miter lim="400000"/>
          </a:ln>
          <a:extLst>
            <a:ext uri="{C572A759-6A51-4108-AA02-DFA0A04FC94B}">
              <ma14:wrappingTextBoxFlag xmlns:ma14="http://schemas.microsoft.com/office/mac/drawingml/2011/main" val="1"/>
            </a:ext>
          </a:extLst>
        </p:spPr>
        <p:txBody>
          <a:bodyPr lIns="27091" tIns="27091" rIns="27091" bIns="27091">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7" name="Slide Number"/>
          <p:cNvSpPr txBox="1"/>
          <p:nvPr>
            <p:ph type="sldNum" sz="quarter" idx="2"/>
          </p:nvPr>
        </p:nvSpPr>
        <p:spPr>
          <a:xfrm>
            <a:off x="12189038" y="7789333"/>
            <a:ext cx="270083" cy="295483"/>
          </a:xfrm>
          <a:prstGeom prst="rect">
            <a:avLst/>
          </a:prstGeom>
          <a:ln w="12700">
            <a:miter lim="400000"/>
          </a:ln>
        </p:spPr>
        <p:txBody>
          <a:bodyPr wrap="none" lIns="27091" tIns="27091" rIns="27091" bIns="27091">
            <a:spAutoFit/>
          </a:bodyPr>
          <a:lstStyle>
            <a:lvl1pPr defTabSz="587022">
              <a:defRPr sz="1600">
                <a:solidFill>
                  <a:srgbClr val="606060"/>
                </a:solidFill>
                <a:latin typeface="Gill Sans"/>
                <a:ea typeface="Gill Sans"/>
                <a:cs typeface="Gill Sans"/>
                <a:sym typeface="Gill San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transition xmlns:p14="http://schemas.microsoft.com/office/powerpoint/2010/main" spd="med" advClick="1"/>
  <p:txStyles>
    <p:titleStyle>
      <a:lvl1pPr marL="0" marR="0" indent="0" algn="ctr" defTabSz="914400" rtl="0" latinLnBrk="0">
        <a:lnSpc>
          <a:spcPct val="90000"/>
        </a:lnSpc>
        <a:spcBef>
          <a:spcPts val="0"/>
        </a:spcBef>
        <a:spcAft>
          <a:spcPts val="0"/>
        </a:spcAft>
        <a:buClrTx/>
        <a:buSzTx/>
        <a:buFontTx/>
        <a:buNone/>
        <a:tabLst/>
        <a:defRPr b="1" baseline="0" cap="none" i="0" spc="0" strike="noStrike" sz="3800" u="none">
          <a:solidFill>
            <a:srgbClr val="000000"/>
          </a:solidFill>
          <a:uFillTx/>
          <a:latin typeface="Optima"/>
          <a:ea typeface="Optima"/>
          <a:cs typeface="Optima"/>
          <a:sym typeface="Optima"/>
        </a:defRPr>
      </a:lvl1pPr>
      <a:lvl2pPr marL="0" marR="0" indent="0" algn="ctr" defTabSz="914400" rtl="0" latinLnBrk="0">
        <a:lnSpc>
          <a:spcPct val="90000"/>
        </a:lnSpc>
        <a:spcBef>
          <a:spcPts val="0"/>
        </a:spcBef>
        <a:spcAft>
          <a:spcPts val="0"/>
        </a:spcAft>
        <a:buClrTx/>
        <a:buSzTx/>
        <a:buFontTx/>
        <a:buNone/>
        <a:tabLst/>
        <a:defRPr b="1" baseline="0" cap="none" i="0" spc="0" strike="noStrike" sz="3800" u="none">
          <a:solidFill>
            <a:srgbClr val="000000"/>
          </a:solidFill>
          <a:uFillTx/>
          <a:latin typeface="Optima"/>
          <a:ea typeface="Optima"/>
          <a:cs typeface="Optima"/>
          <a:sym typeface="Optima"/>
        </a:defRPr>
      </a:lvl2pPr>
      <a:lvl3pPr marL="0" marR="0" indent="0" algn="ctr" defTabSz="914400" rtl="0" latinLnBrk="0">
        <a:lnSpc>
          <a:spcPct val="90000"/>
        </a:lnSpc>
        <a:spcBef>
          <a:spcPts val="0"/>
        </a:spcBef>
        <a:spcAft>
          <a:spcPts val="0"/>
        </a:spcAft>
        <a:buClrTx/>
        <a:buSzTx/>
        <a:buFontTx/>
        <a:buNone/>
        <a:tabLst/>
        <a:defRPr b="1" baseline="0" cap="none" i="0" spc="0" strike="noStrike" sz="3800" u="none">
          <a:solidFill>
            <a:srgbClr val="000000"/>
          </a:solidFill>
          <a:uFillTx/>
          <a:latin typeface="Optima"/>
          <a:ea typeface="Optima"/>
          <a:cs typeface="Optima"/>
          <a:sym typeface="Optima"/>
        </a:defRPr>
      </a:lvl3pPr>
      <a:lvl4pPr marL="0" marR="0" indent="0" algn="ctr" defTabSz="914400" rtl="0" latinLnBrk="0">
        <a:lnSpc>
          <a:spcPct val="90000"/>
        </a:lnSpc>
        <a:spcBef>
          <a:spcPts val="0"/>
        </a:spcBef>
        <a:spcAft>
          <a:spcPts val="0"/>
        </a:spcAft>
        <a:buClrTx/>
        <a:buSzTx/>
        <a:buFontTx/>
        <a:buNone/>
        <a:tabLst/>
        <a:defRPr b="1" baseline="0" cap="none" i="0" spc="0" strike="noStrike" sz="3800" u="none">
          <a:solidFill>
            <a:srgbClr val="000000"/>
          </a:solidFill>
          <a:uFillTx/>
          <a:latin typeface="Optima"/>
          <a:ea typeface="Optima"/>
          <a:cs typeface="Optima"/>
          <a:sym typeface="Optima"/>
        </a:defRPr>
      </a:lvl4pPr>
      <a:lvl5pPr marL="0" marR="0" indent="0" algn="ctr" defTabSz="914400" rtl="0" latinLnBrk="0">
        <a:lnSpc>
          <a:spcPct val="90000"/>
        </a:lnSpc>
        <a:spcBef>
          <a:spcPts val="0"/>
        </a:spcBef>
        <a:spcAft>
          <a:spcPts val="0"/>
        </a:spcAft>
        <a:buClrTx/>
        <a:buSzTx/>
        <a:buFontTx/>
        <a:buNone/>
        <a:tabLst/>
        <a:defRPr b="1" baseline="0" cap="none" i="0" spc="0" strike="noStrike" sz="3800" u="none">
          <a:solidFill>
            <a:srgbClr val="000000"/>
          </a:solidFill>
          <a:uFillTx/>
          <a:latin typeface="Optima"/>
          <a:ea typeface="Optima"/>
          <a:cs typeface="Optima"/>
          <a:sym typeface="Optima"/>
        </a:defRPr>
      </a:lvl5pPr>
      <a:lvl6pPr marL="0" marR="0" indent="0" algn="ctr" defTabSz="914400" rtl="0" latinLnBrk="0">
        <a:lnSpc>
          <a:spcPct val="90000"/>
        </a:lnSpc>
        <a:spcBef>
          <a:spcPts val="0"/>
        </a:spcBef>
        <a:spcAft>
          <a:spcPts val="0"/>
        </a:spcAft>
        <a:buClrTx/>
        <a:buSzTx/>
        <a:buFontTx/>
        <a:buNone/>
        <a:tabLst/>
        <a:defRPr b="1" baseline="0" cap="none" i="0" spc="0" strike="noStrike" sz="3800" u="none">
          <a:solidFill>
            <a:srgbClr val="000000"/>
          </a:solidFill>
          <a:uFillTx/>
          <a:latin typeface="Optima"/>
          <a:ea typeface="Optima"/>
          <a:cs typeface="Optima"/>
          <a:sym typeface="Optima"/>
        </a:defRPr>
      </a:lvl6pPr>
      <a:lvl7pPr marL="0" marR="0" indent="0" algn="ctr" defTabSz="914400" rtl="0" latinLnBrk="0">
        <a:lnSpc>
          <a:spcPct val="90000"/>
        </a:lnSpc>
        <a:spcBef>
          <a:spcPts val="0"/>
        </a:spcBef>
        <a:spcAft>
          <a:spcPts val="0"/>
        </a:spcAft>
        <a:buClrTx/>
        <a:buSzTx/>
        <a:buFontTx/>
        <a:buNone/>
        <a:tabLst/>
        <a:defRPr b="1" baseline="0" cap="none" i="0" spc="0" strike="noStrike" sz="3800" u="none">
          <a:solidFill>
            <a:srgbClr val="000000"/>
          </a:solidFill>
          <a:uFillTx/>
          <a:latin typeface="Optima"/>
          <a:ea typeface="Optima"/>
          <a:cs typeface="Optima"/>
          <a:sym typeface="Optima"/>
        </a:defRPr>
      </a:lvl7pPr>
      <a:lvl8pPr marL="0" marR="0" indent="0" algn="ctr" defTabSz="914400" rtl="0" latinLnBrk="0">
        <a:lnSpc>
          <a:spcPct val="90000"/>
        </a:lnSpc>
        <a:spcBef>
          <a:spcPts val="0"/>
        </a:spcBef>
        <a:spcAft>
          <a:spcPts val="0"/>
        </a:spcAft>
        <a:buClrTx/>
        <a:buSzTx/>
        <a:buFontTx/>
        <a:buNone/>
        <a:tabLst/>
        <a:defRPr b="1" baseline="0" cap="none" i="0" spc="0" strike="noStrike" sz="3800" u="none">
          <a:solidFill>
            <a:srgbClr val="000000"/>
          </a:solidFill>
          <a:uFillTx/>
          <a:latin typeface="Optima"/>
          <a:ea typeface="Optima"/>
          <a:cs typeface="Optima"/>
          <a:sym typeface="Optima"/>
        </a:defRPr>
      </a:lvl8pPr>
      <a:lvl9pPr marL="0" marR="0" indent="0" algn="ctr" defTabSz="914400" rtl="0" latinLnBrk="0">
        <a:lnSpc>
          <a:spcPct val="90000"/>
        </a:lnSpc>
        <a:spcBef>
          <a:spcPts val="0"/>
        </a:spcBef>
        <a:spcAft>
          <a:spcPts val="0"/>
        </a:spcAft>
        <a:buClrTx/>
        <a:buSzTx/>
        <a:buFontTx/>
        <a:buNone/>
        <a:tabLst/>
        <a:defRPr b="1" baseline="0" cap="none" i="0" spc="0" strike="noStrike" sz="3800" u="none">
          <a:solidFill>
            <a:srgbClr val="000000"/>
          </a:solidFill>
          <a:uFillTx/>
          <a:latin typeface="Optima"/>
          <a:ea typeface="Optima"/>
          <a:cs typeface="Optima"/>
          <a:sym typeface="Optima"/>
        </a:defRPr>
      </a:lvl9pPr>
    </p:titleStyle>
    <p:bodyStyle>
      <a:lvl1pPr marL="0" marR="0" indent="0" algn="l" defTabSz="587022" rtl="0" latinLnBrk="0">
        <a:lnSpc>
          <a:spcPct val="120000"/>
        </a:lnSpc>
        <a:spcBef>
          <a:spcPts val="0"/>
        </a:spcBef>
        <a:spcAft>
          <a:spcPts val="0"/>
        </a:spcAft>
        <a:buClrTx/>
        <a:buSzTx/>
        <a:buFontTx/>
        <a:buNone/>
        <a:tabLst/>
        <a:defRPr b="0" baseline="0" cap="none" i="0" spc="0" strike="noStrike" sz="2200" u="none">
          <a:solidFill>
            <a:srgbClr val="606060"/>
          </a:solidFill>
          <a:uFillTx/>
          <a:latin typeface="Gill Sans"/>
          <a:ea typeface="Gill Sans"/>
          <a:cs typeface="Gill Sans"/>
          <a:sym typeface="Gill Sans"/>
        </a:defRPr>
      </a:lvl1pPr>
      <a:lvl2pPr marL="0" marR="0" indent="0" algn="l" defTabSz="587022" rtl="0" latinLnBrk="0">
        <a:lnSpc>
          <a:spcPct val="120000"/>
        </a:lnSpc>
        <a:spcBef>
          <a:spcPts val="0"/>
        </a:spcBef>
        <a:spcAft>
          <a:spcPts val="0"/>
        </a:spcAft>
        <a:buClrTx/>
        <a:buSzTx/>
        <a:buFontTx/>
        <a:buNone/>
        <a:tabLst/>
        <a:defRPr b="0" baseline="0" cap="none" i="0" spc="0" strike="noStrike" sz="2200" u="none">
          <a:solidFill>
            <a:srgbClr val="606060"/>
          </a:solidFill>
          <a:uFillTx/>
          <a:latin typeface="Gill Sans"/>
          <a:ea typeface="Gill Sans"/>
          <a:cs typeface="Gill Sans"/>
          <a:sym typeface="Gill Sans"/>
        </a:defRPr>
      </a:lvl2pPr>
      <a:lvl3pPr marL="0" marR="0" indent="0" algn="l" defTabSz="587022" rtl="0" latinLnBrk="0">
        <a:lnSpc>
          <a:spcPct val="120000"/>
        </a:lnSpc>
        <a:spcBef>
          <a:spcPts val="0"/>
        </a:spcBef>
        <a:spcAft>
          <a:spcPts val="0"/>
        </a:spcAft>
        <a:buClrTx/>
        <a:buSzTx/>
        <a:buFontTx/>
        <a:buNone/>
        <a:tabLst/>
        <a:defRPr b="0" baseline="0" cap="none" i="0" spc="0" strike="noStrike" sz="2200" u="none">
          <a:solidFill>
            <a:srgbClr val="606060"/>
          </a:solidFill>
          <a:uFillTx/>
          <a:latin typeface="Gill Sans"/>
          <a:ea typeface="Gill Sans"/>
          <a:cs typeface="Gill Sans"/>
          <a:sym typeface="Gill Sans"/>
        </a:defRPr>
      </a:lvl3pPr>
      <a:lvl4pPr marL="0" marR="0" indent="0" algn="l" defTabSz="587022" rtl="0" latinLnBrk="0">
        <a:lnSpc>
          <a:spcPct val="120000"/>
        </a:lnSpc>
        <a:spcBef>
          <a:spcPts val="0"/>
        </a:spcBef>
        <a:spcAft>
          <a:spcPts val="0"/>
        </a:spcAft>
        <a:buClrTx/>
        <a:buSzTx/>
        <a:buFontTx/>
        <a:buNone/>
        <a:tabLst/>
        <a:defRPr b="0" baseline="0" cap="none" i="0" spc="0" strike="noStrike" sz="2200" u="none">
          <a:solidFill>
            <a:srgbClr val="606060"/>
          </a:solidFill>
          <a:uFillTx/>
          <a:latin typeface="Gill Sans"/>
          <a:ea typeface="Gill Sans"/>
          <a:cs typeface="Gill Sans"/>
          <a:sym typeface="Gill Sans"/>
        </a:defRPr>
      </a:lvl4pPr>
      <a:lvl5pPr marL="0" marR="0" indent="0" algn="l" defTabSz="587022" rtl="0" latinLnBrk="0">
        <a:lnSpc>
          <a:spcPct val="120000"/>
        </a:lnSpc>
        <a:spcBef>
          <a:spcPts val="0"/>
        </a:spcBef>
        <a:spcAft>
          <a:spcPts val="0"/>
        </a:spcAft>
        <a:buClrTx/>
        <a:buSzTx/>
        <a:buFontTx/>
        <a:buNone/>
        <a:tabLst/>
        <a:defRPr b="0" baseline="0" cap="none" i="0" spc="0" strike="noStrike" sz="2200" u="none">
          <a:solidFill>
            <a:srgbClr val="606060"/>
          </a:solidFill>
          <a:uFillTx/>
          <a:latin typeface="Gill Sans"/>
          <a:ea typeface="Gill Sans"/>
          <a:cs typeface="Gill Sans"/>
          <a:sym typeface="Gill Sans"/>
        </a:defRPr>
      </a:lvl5pPr>
      <a:lvl6pPr marL="0" marR="0" indent="0" algn="l" defTabSz="587022" rtl="0" latinLnBrk="0">
        <a:lnSpc>
          <a:spcPct val="120000"/>
        </a:lnSpc>
        <a:spcBef>
          <a:spcPts val="0"/>
        </a:spcBef>
        <a:spcAft>
          <a:spcPts val="0"/>
        </a:spcAft>
        <a:buClrTx/>
        <a:buSzTx/>
        <a:buFontTx/>
        <a:buNone/>
        <a:tabLst/>
        <a:defRPr b="0" baseline="0" cap="none" i="0" spc="0" strike="noStrike" sz="2200" u="none">
          <a:solidFill>
            <a:srgbClr val="606060"/>
          </a:solidFill>
          <a:uFillTx/>
          <a:latin typeface="Gill Sans"/>
          <a:ea typeface="Gill Sans"/>
          <a:cs typeface="Gill Sans"/>
          <a:sym typeface="Gill Sans"/>
        </a:defRPr>
      </a:lvl6pPr>
      <a:lvl7pPr marL="0" marR="0" indent="0" algn="l" defTabSz="587022" rtl="0" latinLnBrk="0">
        <a:lnSpc>
          <a:spcPct val="120000"/>
        </a:lnSpc>
        <a:spcBef>
          <a:spcPts val="0"/>
        </a:spcBef>
        <a:spcAft>
          <a:spcPts val="0"/>
        </a:spcAft>
        <a:buClrTx/>
        <a:buSzTx/>
        <a:buFontTx/>
        <a:buNone/>
        <a:tabLst/>
        <a:defRPr b="0" baseline="0" cap="none" i="0" spc="0" strike="noStrike" sz="2200" u="none">
          <a:solidFill>
            <a:srgbClr val="606060"/>
          </a:solidFill>
          <a:uFillTx/>
          <a:latin typeface="Gill Sans"/>
          <a:ea typeface="Gill Sans"/>
          <a:cs typeface="Gill Sans"/>
          <a:sym typeface="Gill Sans"/>
        </a:defRPr>
      </a:lvl7pPr>
      <a:lvl8pPr marL="0" marR="0" indent="0" algn="l" defTabSz="587022" rtl="0" latinLnBrk="0">
        <a:lnSpc>
          <a:spcPct val="120000"/>
        </a:lnSpc>
        <a:spcBef>
          <a:spcPts val="0"/>
        </a:spcBef>
        <a:spcAft>
          <a:spcPts val="0"/>
        </a:spcAft>
        <a:buClrTx/>
        <a:buSzTx/>
        <a:buFontTx/>
        <a:buNone/>
        <a:tabLst/>
        <a:defRPr b="0" baseline="0" cap="none" i="0" spc="0" strike="noStrike" sz="2200" u="none">
          <a:solidFill>
            <a:srgbClr val="606060"/>
          </a:solidFill>
          <a:uFillTx/>
          <a:latin typeface="Gill Sans"/>
          <a:ea typeface="Gill Sans"/>
          <a:cs typeface="Gill Sans"/>
          <a:sym typeface="Gill Sans"/>
        </a:defRPr>
      </a:lvl8pPr>
      <a:lvl9pPr marL="0" marR="0" indent="0" algn="l" defTabSz="587022" rtl="0" latinLnBrk="0">
        <a:lnSpc>
          <a:spcPct val="120000"/>
        </a:lnSpc>
        <a:spcBef>
          <a:spcPts val="0"/>
        </a:spcBef>
        <a:spcAft>
          <a:spcPts val="0"/>
        </a:spcAft>
        <a:buClrTx/>
        <a:buSzTx/>
        <a:buFontTx/>
        <a:buNone/>
        <a:tabLst/>
        <a:defRPr b="0" baseline="0" cap="none" i="0" spc="0" strike="noStrike" sz="2200" u="none">
          <a:solidFill>
            <a:srgbClr val="606060"/>
          </a:solidFill>
          <a:uFillTx/>
          <a:latin typeface="Gill Sans"/>
          <a:ea typeface="Gill Sans"/>
          <a:cs typeface="Gill Sans"/>
          <a:sym typeface="Gill Sans"/>
        </a:defRPr>
      </a:lvl9pPr>
    </p:bodyStyle>
    <p:otherStyle>
      <a:lvl1pPr marL="0" marR="0" indent="0" algn="ctr" defTabSz="587022"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1pPr>
      <a:lvl2pPr marL="0" marR="0" indent="0" algn="ctr" defTabSz="587022"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2pPr>
      <a:lvl3pPr marL="0" marR="0" indent="0" algn="ctr" defTabSz="587022"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3pPr>
      <a:lvl4pPr marL="0" marR="0" indent="0" algn="ctr" defTabSz="587022"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4pPr>
      <a:lvl5pPr marL="0" marR="0" indent="0" algn="ctr" defTabSz="587022"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5pPr>
      <a:lvl6pPr marL="0" marR="0" indent="0" algn="ctr" defTabSz="587022"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6pPr>
      <a:lvl7pPr marL="0" marR="0" indent="0" algn="ctr" defTabSz="587022"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7pPr>
      <a:lvl8pPr marL="0" marR="0" indent="0" algn="ctr" defTabSz="587022"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8pPr>
      <a:lvl9pPr marL="0" marR="0" indent="0" algn="ctr" defTabSz="587022"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convidalacalle.org" TargetMode="External"/><Relationship Id="rId3" Type="http://schemas.openxmlformats.org/officeDocument/2006/relationships/image" Target="../media/image3.jpeg"/><Relationship Id="rId4" Type="http://schemas.openxmlformats.org/officeDocument/2006/relationships/image" Target="../media/image2.pn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3.png"/><Relationship Id="rId9" Type="http://schemas.openxmlformats.org/officeDocument/2006/relationships/image" Target="../media/image1.tif"/><Relationship Id="rId10" Type="http://schemas.openxmlformats.org/officeDocument/2006/relationships/image" Target="../media/image2.tif"/><Relationship Id="rId11" Type="http://schemas.openxmlformats.org/officeDocument/2006/relationships/image" Target="../media/image3.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hyperlink" Target="http://www.convidalacalle.org" TargetMode="External"/></Relationships>

</file>

<file path=ppt/slides/_rels/slide23.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www.cambiarnos.cl" TargetMode="External"/><Relationship Id="rId3" Type="http://schemas.openxmlformats.org/officeDocument/2006/relationships/hyperlink" Target="http://www.convidalacalle.org" TargetMode="External"/><Relationship Id="rId4" Type="http://schemas.openxmlformats.org/officeDocument/2006/relationships/hyperlink" Target="http://www.cedeus.cl" TargetMode="External"/><Relationship Id="rId5" Type="http://schemas.openxmlformats.org/officeDocument/2006/relationships/image" Target="../media/image3.jpeg"/><Relationship Id="rId6" Type="http://schemas.openxmlformats.org/officeDocument/2006/relationships/image" Target="../media/image2.png"/><Relationship Id="rId7" Type="http://schemas.openxmlformats.org/officeDocument/2006/relationships/image" Target="../media/image4.jpeg"/><Relationship Id="rId8" Type="http://schemas.openxmlformats.org/officeDocument/2006/relationships/image" Target="../media/image5.jpeg"/><Relationship Id="rId9" Type="http://schemas.openxmlformats.org/officeDocument/2006/relationships/image" Target="../media/image6.jpeg"/><Relationship Id="rId10" Type="http://schemas.openxmlformats.org/officeDocument/2006/relationships/image" Target="../media/image3.png"/><Relationship Id="rId11" Type="http://schemas.openxmlformats.org/officeDocument/2006/relationships/image" Target="../media/image8.jpeg"/><Relationship Id="rId12" Type="http://schemas.openxmlformats.org/officeDocument/2006/relationships/image" Target="../media/image10.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jpeg"/><Relationship Id="rId3" Type="http://schemas.openxmlformats.org/officeDocument/2006/relationships/image" Target="../media/image3.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 Id="rId3" Type="http://schemas.openxmlformats.org/officeDocument/2006/relationships/image" Target="../media/image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hyperlink" Target="https://www.youtube.com/watch?v=sU2vVqbtRAY" TargetMode="External"/></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Comunicaciones y Estrategias de Cambio de Conducta, ¿Qué podemos aprender de Whitmarsh et al.?"/>
          <p:cNvSpPr txBox="1"/>
          <p:nvPr>
            <p:ph type="title"/>
          </p:nvPr>
        </p:nvSpPr>
        <p:spPr>
          <a:xfrm>
            <a:off x="507996" y="3528188"/>
            <a:ext cx="11988807" cy="1989249"/>
          </a:xfrm>
          <a:prstGeom prst="rect">
            <a:avLst/>
          </a:prstGeom>
        </p:spPr>
        <p:txBody>
          <a:bodyPr anchor="ctr"/>
          <a:lstStyle>
            <a:lvl1pPr defTabSz="438150">
              <a:defRPr sz="4300">
                <a:solidFill>
                  <a:srgbClr val="3B6166"/>
                </a:solidFill>
              </a:defRPr>
            </a:lvl1pPr>
          </a:lstStyle>
          <a:p>
            <a:pPr/>
            <a:r>
              <a:t>Pensamiento, posicionalidad y métodos: cómo movilizar las fuerzas de diferentes combinaciones</a:t>
            </a:r>
          </a:p>
        </p:txBody>
      </p:sp>
      <p:sp>
        <p:nvSpPr>
          <p:cNvPr id="190" name="Daniela Valderrama, Lake Sagaris…"/>
          <p:cNvSpPr txBox="1"/>
          <p:nvPr>
            <p:ph type="body" sz="quarter" idx="1"/>
          </p:nvPr>
        </p:nvSpPr>
        <p:spPr>
          <a:xfrm>
            <a:off x="507996" y="7404812"/>
            <a:ext cx="11988807" cy="1701091"/>
          </a:xfrm>
          <a:prstGeom prst="rect">
            <a:avLst/>
          </a:prstGeom>
        </p:spPr>
        <p:txBody>
          <a:bodyPr/>
          <a:lstStyle/>
          <a:p>
            <a:pPr algn="r" defTabSz="525779">
              <a:lnSpc>
                <a:spcPct val="100000"/>
              </a:lnSpc>
              <a:defRPr sz="2700">
                <a:solidFill>
                  <a:srgbClr val="4B6531"/>
                </a:solidFill>
                <a:latin typeface="Hoefler Text"/>
                <a:ea typeface="Hoefler Text"/>
                <a:cs typeface="Hoefler Text"/>
                <a:sym typeface="Hoefler Text"/>
              </a:defRPr>
            </a:pPr>
            <a:r>
              <a:t>Lake Sagaris, </a:t>
            </a:r>
          </a:p>
          <a:p>
            <a:pPr algn="r" defTabSz="525779">
              <a:lnSpc>
                <a:spcPct val="100000"/>
              </a:lnSpc>
              <a:defRPr sz="2700">
                <a:solidFill>
                  <a:srgbClr val="4B6531"/>
                </a:solidFill>
                <a:latin typeface="Hoefler Text"/>
                <a:ea typeface="Hoefler Text"/>
                <a:cs typeface="Hoefler Text"/>
                <a:sym typeface="Hoefler Text"/>
              </a:defRPr>
            </a:pPr>
            <a:r>
              <a:t>con apoyo en la preparación de Daniela Valderrama</a:t>
            </a:r>
          </a:p>
          <a:p>
            <a:pPr algn="r" defTabSz="525779">
              <a:lnSpc>
                <a:spcPct val="100000"/>
              </a:lnSpc>
              <a:defRPr sz="1619">
                <a:solidFill>
                  <a:srgbClr val="4B6531"/>
                </a:solidFill>
                <a:latin typeface="Hoefler Text"/>
                <a:ea typeface="Hoefler Text"/>
                <a:cs typeface="Hoefler Text"/>
                <a:sym typeface="Hoefler Text"/>
              </a:defRPr>
            </a:pPr>
            <a:r>
              <a:t>Laboratorio de Cambio Social/SUS 2041</a:t>
            </a:r>
          </a:p>
          <a:p>
            <a:pPr algn="r" defTabSz="525779">
              <a:lnSpc>
                <a:spcPct val="100000"/>
              </a:lnSpc>
              <a:defRPr sz="1619">
                <a:solidFill>
                  <a:srgbClr val="4B6531"/>
                </a:solidFill>
                <a:latin typeface="Hoefler Text"/>
                <a:ea typeface="Hoefler Text"/>
                <a:cs typeface="Hoefler Text"/>
                <a:sym typeface="Hoefler Text"/>
              </a:defRPr>
            </a:pPr>
            <a:r>
              <a:t>PUC CEDEUS BRT+</a:t>
            </a:r>
          </a:p>
          <a:p>
            <a:pPr algn="r" defTabSz="525779">
              <a:lnSpc>
                <a:spcPct val="100000"/>
              </a:lnSpc>
              <a:defRPr sz="1619" u="sng">
                <a:solidFill>
                  <a:srgbClr val="0000FF"/>
                </a:solidFill>
                <a:uFill>
                  <a:solidFill>
                    <a:srgbClr val="0000FF"/>
                  </a:solidFill>
                </a:uFill>
                <a:latin typeface="Hoefler Text"/>
                <a:ea typeface="Hoefler Text"/>
                <a:cs typeface="Hoefler Text"/>
                <a:sym typeface="Hoefler Text"/>
              </a:defRPr>
            </a:pPr>
            <a:r>
              <a:rPr>
                <a:hlinkClick r:id="rId2" invalidUrl="" action="" tgtFrame="" tooltip="" history="1" highlightClick="0" endSnd="0"/>
              </a:rPr>
              <a:t>convidalacalle.org</a:t>
            </a:r>
            <a:r>
              <a:rPr u="none">
                <a:solidFill>
                  <a:srgbClr val="4B6531"/>
                </a:solidFill>
                <a:uFillTx/>
              </a:rPr>
              <a:t> </a:t>
            </a:r>
          </a:p>
        </p:txBody>
      </p:sp>
      <p:pic>
        <p:nvPicPr>
          <p:cNvPr id="191" name="image120.jpeg" descr="image120.jpeg"/>
          <p:cNvPicPr>
            <a:picLocks noChangeAspect="1"/>
          </p:cNvPicPr>
          <p:nvPr/>
        </p:nvPicPr>
        <p:blipFill>
          <a:blip r:embed="rId3">
            <a:extLst/>
          </a:blip>
          <a:stretch>
            <a:fillRect/>
          </a:stretch>
        </p:blipFill>
        <p:spPr>
          <a:xfrm>
            <a:off x="646050" y="7272225"/>
            <a:ext cx="2597064" cy="1008531"/>
          </a:xfrm>
          <a:prstGeom prst="rect">
            <a:avLst/>
          </a:prstGeom>
          <a:ln w="12700">
            <a:miter lim="400000"/>
          </a:ln>
        </p:spPr>
      </p:pic>
      <p:grpSp>
        <p:nvGrpSpPr>
          <p:cNvPr id="197" name="Group"/>
          <p:cNvGrpSpPr/>
          <p:nvPr/>
        </p:nvGrpSpPr>
        <p:grpSpPr>
          <a:xfrm>
            <a:off x="667772" y="8389003"/>
            <a:ext cx="7972953" cy="1105452"/>
            <a:chOff x="-1" y="-1"/>
            <a:chExt cx="7972951" cy="1105450"/>
          </a:xfrm>
        </p:grpSpPr>
        <p:pic>
          <p:nvPicPr>
            <p:cNvPr id="192" name="image3.png" descr="image3.png"/>
            <p:cNvPicPr>
              <a:picLocks noChangeAspect="1"/>
            </p:cNvPicPr>
            <p:nvPr/>
          </p:nvPicPr>
          <p:blipFill>
            <a:blip r:embed="rId4">
              <a:extLst/>
            </a:blip>
            <a:srcRect l="24167" t="56276" r="13027" b="7046"/>
            <a:stretch>
              <a:fillRect/>
            </a:stretch>
          </p:blipFill>
          <p:spPr>
            <a:xfrm>
              <a:off x="-2" y="-1"/>
              <a:ext cx="3026134" cy="1105451"/>
            </a:xfrm>
            <a:prstGeom prst="rect">
              <a:avLst/>
            </a:prstGeom>
            <a:ln w="12700" cap="flat">
              <a:noFill/>
              <a:miter lim="400000"/>
            </a:ln>
            <a:effectLst/>
          </p:spPr>
        </p:pic>
        <p:pic>
          <p:nvPicPr>
            <p:cNvPr id="193" name="image5.jpeg" descr="image5.jpeg"/>
            <p:cNvPicPr>
              <a:picLocks noChangeAspect="1"/>
            </p:cNvPicPr>
            <p:nvPr/>
          </p:nvPicPr>
          <p:blipFill>
            <a:blip r:embed="rId5">
              <a:extLst/>
            </a:blip>
            <a:stretch>
              <a:fillRect/>
            </a:stretch>
          </p:blipFill>
          <p:spPr>
            <a:xfrm>
              <a:off x="2404317" y="96726"/>
              <a:ext cx="1077806" cy="1008723"/>
            </a:xfrm>
            <a:prstGeom prst="rect">
              <a:avLst/>
            </a:prstGeom>
            <a:ln w="12700" cap="flat">
              <a:noFill/>
              <a:miter lim="400000"/>
            </a:ln>
            <a:effectLst/>
          </p:spPr>
        </p:pic>
        <p:pic>
          <p:nvPicPr>
            <p:cNvPr id="194" name="image6.jpeg" descr="image6.jpeg"/>
            <p:cNvPicPr>
              <a:picLocks noChangeAspect="1"/>
            </p:cNvPicPr>
            <p:nvPr/>
          </p:nvPicPr>
          <p:blipFill>
            <a:blip r:embed="rId6">
              <a:extLst/>
            </a:blip>
            <a:stretch>
              <a:fillRect/>
            </a:stretch>
          </p:blipFill>
          <p:spPr>
            <a:xfrm>
              <a:off x="3661747" y="-2"/>
              <a:ext cx="1091629" cy="1105451"/>
            </a:xfrm>
            <a:prstGeom prst="rect">
              <a:avLst/>
            </a:prstGeom>
            <a:ln w="12700" cap="flat">
              <a:noFill/>
              <a:miter lim="400000"/>
            </a:ln>
            <a:effectLst/>
          </p:spPr>
        </p:pic>
        <p:pic>
          <p:nvPicPr>
            <p:cNvPr id="195" name="image7.jpeg" descr="image7.jpeg"/>
            <p:cNvPicPr>
              <a:picLocks noChangeAspect="1"/>
            </p:cNvPicPr>
            <p:nvPr/>
          </p:nvPicPr>
          <p:blipFill>
            <a:blip r:embed="rId7">
              <a:extLst/>
            </a:blip>
            <a:stretch>
              <a:fillRect/>
            </a:stretch>
          </p:blipFill>
          <p:spPr>
            <a:xfrm>
              <a:off x="4850092" y="13818"/>
              <a:ext cx="1823972" cy="1050175"/>
            </a:xfrm>
            <a:prstGeom prst="rect">
              <a:avLst/>
            </a:prstGeom>
            <a:ln w="12700" cap="flat">
              <a:noFill/>
              <a:miter lim="400000"/>
            </a:ln>
            <a:effectLst/>
          </p:spPr>
        </p:pic>
        <p:pic>
          <p:nvPicPr>
            <p:cNvPr id="196" name="image4.png" descr="image4.png"/>
            <p:cNvPicPr>
              <a:picLocks noChangeAspect="1"/>
            </p:cNvPicPr>
            <p:nvPr/>
          </p:nvPicPr>
          <p:blipFill>
            <a:blip r:embed="rId8">
              <a:extLst/>
            </a:blip>
            <a:stretch>
              <a:fillRect/>
            </a:stretch>
          </p:blipFill>
          <p:spPr>
            <a:xfrm>
              <a:off x="6784600" y="27636"/>
              <a:ext cx="1188351" cy="1077812"/>
            </a:xfrm>
            <a:prstGeom prst="rect">
              <a:avLst/>
            </a:prstGeom>
            <a:ln w="12700" cap="flat">
              <a:noFill/>
              <a:miter lim="400000"/>
            </a:ln>
            <a:effectLst/>
          </p:spPr>
        </p:pic>
      </p:grpSp>
      <p:sp>
        <p:nvSpPr>
          <p:cNvPr id="198" name="URBANISMO CIUDADANO:…"/>
          <p:cNvSpPr txBox="1"/>
          <p:nvPr/>
        </p:nvSpPr>
        <p:spPr>
          <a:xfrm>
            <a:off x="506740" y="5589791"/>
            <a:ext cx="4577712" cy="1610079"/>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lgn="l" defTabSz="924785">
              <a:defRPr b="1">
                <a:solidFill>
                  <a:srgbClr val="3F6797"/>
                </a:solidFill>
                <a:latin typeface="Optima"/>
                <a:ea typeface="Optima"/>
                <a:cs typeface="Optima"/>
                <a:sym typeface="Optima"/>
              </a:defRPr>
            </a:pPr>
            <a:r>
              <a:t>URBANISMO CIUDADANO</a:t>
            </a:r>
            <a:r>
              <a:rPr>
                <a:solidFill>
                  <a:srgbClr val="000000"/>
                </a:solidFill>
              </a:rPr>
              <a:t>: </a:t>
            </a:r>
          </a:p>
          <a:p>
            <a:pPr algn="l" defTabSz="924785">
              <a:defRPr b="1">
                <a:solidFill>
                  <a:srgbClr val="4F8F00"/>
                </a:solidFill>
                <a:latin typeface="Optima"/>
                <a:ea typeface="Optima"/>
                <a:cs typeface="Optima"/>
                <a:sym typeface="Optima"/>
              </a:defRPr>
            </a:pPr>
            <a:r>
              <a:t>GUIA EINSTEIN - IDEAS CLAVES</a:t>
            </a:r>
          </a:p>
          <a:p>
            <a:pPr algn="l" defTabSz="924785">
              <a:defRPr u="sng">
                <a:solidFill>
                  <a:srgbClr val="0000FF"/>
                </a:solidFill>
                <a:uFill>
                  <a:solidFill>
                    <a:srgbClr val="0000FF"/>
                  </a:solidFill>
                </a:uFill>
                <a:latin typeface="Optima"/>
                <a:ea typeface="Optima"/>
                <a:cs typeface="Optima"/>
                <a:sym typeface="Optima"/>
              </a:defRPr>
            </a:pPr>
            <a:r>
              <a:rPr>
                <a:hlinkClick r:id="rId2" invalidUrl="" action="" tgtFrame="" tooltip="" history="1" highlightClick="0" endSnd="0"/>
              </a:rPr>
              <a:t>convidalacalle.org</a:t>
            </a:r>
          </a:p>
          <a:p>
            <a:pPr algn="l" defTabSz="924785">
              <a:defRPr>
                <a:latin typeface="Optima"/>
                <a:ea typeface="Optima"/>
                <a:cs typeface="Optima"/>
                <a:sym typeface="Optima"/>
              </a:defRPr>
            </a:pPr>
            <a:r>
              <a:t>2021</a:t>
            </a:r>
          </a:p>
        </p:txBody>
      </p:sp>
      <p:pic>
        <p:nvPicPr>
          <p:cNvPr id="199" name="Image" descr="Image"/>
          <p:cNvPicPr>
            <a:picLocks noChangeAspect="1"/>
          </p:cNvPicPr>
          <p:nvPr/>
        </p:nvPicPr>
        <p:blipFill>
          <a:blip r:embed="rId9">
            <a:extLst/>
          </a:blip>
          <a:stretch>
            <a:fillRect/>
          </a:stretch>
        </p:blipFill>
        <p:spPr>
          <a:xfrm>
            <a:off x="9126184" y="323084"/>
            <a:ext cx="3365502" cy="1930401"/>
          </a:xfrm>
          <a:prstGeom prst="rect">
            <a:avLst/>
          </a:prstGeom>
          <a:ln w="12700">
            <a:miter lim="400000"/>
          </a:ln>
        </p:spPr>
      </p:pic>
      <p:grpSp>
        <p:nvGrpSpPr>
          <p:cNvPr id="202" name="Group"/>
          <p:cNvGrpSpPr/>
          <p:nvPr/>
        </p:nvGrpSpPr>
        <p:grpSpPr>
          <a:xfrm>
            <a:off x="495299" y="364653"/>
            <a:ext cx="6950969" cy="2795499"/>
            <a:chOff x="0" y="-1"/>
            <a:chExt cx="6950968" cy="2795497"/>
          </a:xfrm>
        </p:grpSpPr>
        <p:pic>
          <p:nvPicPr>
            <p:cNvPr id="200" name="Image" descr="Image"/>
            <p:cNvPicPr>
              <a:picLocks noChangeAspect="1"/>
            </p:cNvPicPr>
            <p:nvPr/>
          </p:nvPicPr>
          <p:blipFill>
            <a:blip r:embed="rId10">
              <a:extLst/>
            </a:blip>
            <a:stretch>
              <a:fillRect/>
            </a:stretch>
          </p:blipFill>
          <p:spPr>
            <a:xfrm>
              <a:off x="-1" y="-2"/>
              <a:ext cx="4642727" cy="2795499"/>
            </a:xfrm>
            <a:prstGeom prst="rect">
              <a:avLst/>
            </a:prstGeom>
            <a:ln w="12700" cap="flat">
              <a:noFill/>
              <a:miter lim="400000"/>
            </a:ln>
            <a:effectLst/>
          </p:spPr>
        </p:pic>
        <p:pic>
          <p:nvPicPr>
            <p:cNvPr id="201" name="Image" descr="Image"/>
            <p:cNvPicPr>
              <a:picLocks noChangeAspect="1"/>
            </p:cNvPicPr>
            <p:nvPr/>
          </p:nvPicPr>
          <p:blipFill>
            <a:blip r:embed="rId11">
              <a:extLst/>
            </a:blip>
            <a:srcRect l="0" t="15403" r="0" b="0"/>
            <a:stretch>
              <a:fillRect/>
            </a:stretch>
          </p:blipFill>
          <p:spPr>
            <a:xfrm>
              <a:off x="4602896" y="4447"/>
              <a:ext cx="2348073" cy="2786736"/>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239" name="Table"/>
          <p:cNvGraphicFramePr/>
          <p:nvPr/>
        </p:nvGraphicFramePr>
        <p:xfrm>
          <a:off x="703861" y="902545"/>
          <a:ext cx="11381975" cy="8164756"/>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1649066"/>
                <a:gridCol w="9732907"/>
              </a:tblGrid>
              <a:tr h="1632950">
                <a:tc gridSpan="2">
                  <a:txBody>
                    <a:bodyPr/>
                    <a:lstStyle/>
                    <a:p>
                      <a:pPr defTabSz="914400">
                        <a:defRPr sz="1800">
                          <a:solidFill>
                            <a:srgbClr val="000000"/>
                          </a:solidFill>
                        </a:defRPr>
                      </a:pPr>
                      <a:r>
                        <a:rPr sz="3600">
                          <a:solidFill>
                            <a:srgbClr val="FFFFFF"/>
                          </a:solidFill>
                          <a:latin typeface="Optima"/>
                          <a:ea typeface="Optima"/>
                          <a:cs typeface="Optima"/>
                          <a:sym typeface="Optima"/>
                        </a:rPr>
                        <a:t>Si tienes una pregunta, ¿cómo encuentras las respuestas? ¿Sólo un método basta? ¿Importa como enmarcas tu búsqueda? ¿Las respuestas variarán, según cómo defines tus preguntas?</a:t>
                      </a:r>
                    </a:p>
                  </a:txBody>
                  <a:tcPr marL="0" marR="0" marT="0" marB="0" anchor="ctr" anchorCtr="0" horzOverflow="overflow">
                    <a:lnL w="3175">
                      <a:solidFill>
                        <a:srgbClr val="FDF6DA"/>
                      </a:solidFill>
                      <a:miter lim="400000"/>
                    </a:lnL>
                    <a:lnR w="3175">
                      <a:solidFill>
                        <a:srgbClr val="FDF6DA"/>
                      </a:solidFill>
                      <a:miter lim="400000"/>
                    </a:lnR>
                  </a:tcPr>
                </a:tc>
                <a:tc hMerge="1">
                  <a:tcPr/>
                </a:tc>
              </a:tr>
              <a:tr h="1632950">
                <a:tc>
                  <a:txBody>
                    <a:bodyPr/>
                    <a:lstStyle/>
                    <a:p>
                      <a:pPr algn="l">
                        <a:defRPr sz="1800">
                          <a:solidFill>
                            <a:srgbClr val="000000"/>
                          </a:solidFill>
                        </a:defRPr>
                      </a:pPr>
                      <a:r>
                        <a:rPr sz="1600">
                          <a:solidFill>
                            <a:srgbClr val="FFFFFF"/>
                          </a:solidFill>
                          <a:sym typeface="Helvetica"/>
                        </a:rPr>
                        <a:t>1</a:t>
                      </a:r>
                    </a:p>
                  </a:txBody>
                  <a:tcPr marL="0" marR="0" marT="0" marB="0" anchor="ctr" anchorCtr="0" horzOverflow="overflow">
                    <a:lnL w="3175">
                      <a:solidFill>
                        <a:srgbClr val="FDF6DA"/>
                      </a:solidFill>
                      <a:miter lim="400000"/>
                    </a:lnL>
                    <a:lnR w="3175">
                      <a:solidFill>
                        <a:srgbClr val="FDF6DA"/>
                      </a:solidFill>
                      <a:miter lim="400000"/>
                    </a:lnR>
                    <a:lnB w="3175">
                      <a:solidFill>
                        <a:srgbClr val="FDF6DA"/>
                      </a:solidFill>
                      <a:miter lim="400000"/>
                    </a:lnB>
                    <a:solidFill>
                      <a:srgbClr val="A5C69B"/>
                    </a:solidFill>
                  </a:tcPr>
                </a:tc>
                <a:tc>
                  <a:txBody>
                    <a:bodyPr/>
                    <a:lstStyle/>
                    <a:p>
                      <a:pPr indent="228600">
                        <a:defRPr>
                          <a:sym typeface="Helvetica"/>
                        </a:defRPr>
                      </a:pPr>
                    </a:p>
                  </a:txBody>
                  <a:tcPr marL="0" marR="0" marT="0" marB="0" anchor="ctr" anchorCtr="0" horzOverflow="overflow">
                    <a:lnL w="3175">
                      <a:solidFill>
                        <a:srgbClr val="FDF6DA"/>
                      </a:solidFill>
                      <a:miter lim="400000"/>
                    </a:lnL>
                  </a:tcPr>
                </a:tc>
              </a:tr>
              <a:tr h="1632950">
                <a:tc>
                  <a:txBody>
                    <a:bodyPr/>
                    <a:lstStyle/>
                    <a:p>
                      <a:pPr algn="l">
                        <a:defRPr sz="1800">
                          <a:solidFill>
                            <a:srgbClr val="000000"/>
                          </a:solidFill>
                        </a:defRPr>
                      </a:pPr>
                      <a:r>
                        <a:rPr sz="1600">
                          <a:solidFill>
                            <a:srgbClr val="FFFFFF"/>
                          </a:solidFill>
                          <a:sym typeface="Helvetica"/>
                        </a:rPr>
                        <a:t>2</a:t>
                      </a:r>
                    </a:p>
                  </a:txBody>
                  <a:tcPr marL="0" marR="0" marT="0" marB="0" anchor="ctr" anchorCtr="0" horzOverflow="overflow">
                    <a:lnL w="3175">
                      <a:solidFill>
                        <a:srgbClr val="FDF6DA"/>
                      </a:solidFill>
                      <a:miter lim="400000"/>
                    </a:lnL>
                    <a:lnR w="3175">
                      <a:solidFill>
                        <a:srgbClr val="FDF6DA"/>
                      </a:solidFill>
                      <a:miter lim="400000"/>
                    </a:lnR>
                    <a:lnT w="3175">
                      <a:solidFill>
                        <a:srgbClr val="FDF6DA"/>
                      </a:solidFill>
                      <a:miter lim="400000"/>
                    </a:lnT>
                    <a:lnB w="3175">
                      <a:solidFill>
                        <a:srgbClr val="FDF6DA"/>
                      </a:solidFill>
                      <a:miter lim="400000"/>
                    </a:lnB>
                    <a:solidFill>
                      <a:srgbClr val="A5C69B"/>
                    </a:solidFill>
                  </a:tcPr>
                </a:tc>
                <a:tc>
                  <a:txBody>
                    <a:bodyPr/>
                    <a:lstStyle/>
                    <a:p>
                      <a:pPr indent="228600">
                        <a:defRPr>
                          <a:sym typeface="Helvetica"/>
                        </a:defRPr>
                      </a:pPr>
                    </a:p>
                  </a:txBody>
                  <a:tcPr marL="0" marR="0" marT="0" marB="0" anchor="ctr" anchorCtr="0" horzOverflow="overflow">
                    <a:lnL w="3175">
                      <a:solidFill>
                        <a:srgbClr val="FDF6DA"/>
                      </a:solidFill>
                      <a:miter lim="400000"/>
                    </a:lnL>
                  </a:tcPr>
                </a:tc>
              </a:tr>
              <a:tr h="1632950">
                <a:tc>
                  <a:txBody>
                    <a:bodyPr/>
                    <a:lstStyle/>
                    <a:p>
                      <a:pPr algn="l">
                        <a:defRPr sz="1800">
                          <a:solidFill>
                            <a:srgbClr val="000000"/>
                          </a:solidFill>
                        </a:defRPr>
                      </a:pPr>
                      <a:r>
                        <a:rPr sz="1600">
                          <a:solidFill>
                            <a:srgbClr val="FFFFFF"/>
                          </a:solidFill>
                          <a:sym typeface="Helvetica"/>
                        </a:rPr>
                        <a:t>3</a:t>
                      </a:r>
                    </a:p>
                  </a:txBody>
                  <a:tcPr marL="0" marR="0" marT="0" marB="0" anchor="ctr" anchorCtr="0" horzOverflow="overflow">
                    <a:lnL w="3175">
                      <a:solidFill>
                        <a:srgbClr val="FDF6DA"/>
                      </a:solidFill>
                      <a:miter lim="400000"/>
                    </a:lnL>
                    <a:lnR w="3175">
                      <a:solidFill>
                        <a:srgbClr val="FDF6DA"/>
                      </a:solidFill>
                      <a:miter lim="400000"/>
                    </a:lnR>
                    <a:lnT w="3175">
                      <a:solidFill>
                        <a:srgbClr val="FDF6DA"/>
                      </a:solidFill>
                      <a:miter lim="400000"/>
                    </a:lnT>
                    <a:lnB w="3175">
                      <a:solidFill>
                        <a:srgbClr val="FDF6DA"/>
                      </a:solidFill>
                      <a:miter lim="400000"/>
                    </a:lnB>
                    <a:solidFill>
                      <a:srgbClr val="A5C69B"/>
                    </a:solidFill>
                  </a:tcPr>
                </a:tc>
                <a:tc>
                  <a:txBody>
                    <a:bodyPr/>
                    <a:lstStyle/>
                    <a:p>
                      <a:pPr indent="228600">
                        <a:defRPr>
                          <a:sym typeface="Helvetica"/>
                        </a:defRPr>
                      </a:pPr>
                    </a:p>
                  </a:txBody>
                  <a:tcPr marL="0" marR="0" marT="0" marB="0" anchor="ctr" anchorCtr="0" horzOverflow="overflow">
                    <a:lnL w="3175">
                      <a:solidFill>
                        <a:srgbClr val="FDF6DA"/>
                      </a:solidFill>
                      <a:miter lim="400000"/>
                    </a:lnL>
                  </a:tcPr>
                </a:tc>
              </a:tr>
              <a:tr h="1632950">
                <a:tc>
                  <a:txBody>
                    <a:bodyPr/>
                    <a:lstStyle/>
                    <a:p>
                      <a:pPr algn="l">
                        <a:defRPr sz="1800">
                          <a:solidFill>
                            <a:srgbClr val="000000"/>
                          </a:solidFill>
                        </a:defRPr>
                      </a:pPr>
                      <a:r>
                        <a:rPr sz="1600">
                          <a:solidFill>
                            <a:srgbClr val="FFFFFF"/>
                          </a:solidFill>
                          <a:sym typeface="Helvetica"/>
                        </a:rPr>
                        <a:t>4</a:t>
                      </a:r>
                    </a:p>
                  </a:txBody>
                  <a:tcPr marL="0" marR="0" marT="0" marB="0" anchor="ctr" anchorCtr="0" horzOverflow="overflow">
                    <a:lnL w="3175">
                      <a:solidFill>
                        <a:srgbClr val="FDF6DA"/>
                      </a:solidFill>
                      <a:miter lim="400000"/>
                    </a:lnL>
                    <a:lnR w="3175">
                      <a:solidFill>
                        <a:srgbClr val="FDF6DA"/>
                      </a:solidFill>
                      <a:miter lim="400000"/>
                    </a:lnR>
                    <a:lnT w="3175">
                      <a:solidFill>
                        <a:srgbClr val="FDF6DA"/>
                      </a:solidFill>
                      <a:miter lim="400000"/>
                    </a:lnT>
                    <a:lnB w="3175">
                      <a:solidFill>
                        <a:srgbClr val="FDF6DA"/>
                      </a:solidFill>
                      <a:miter lim="400000"/>
                    </a:lnB>
                    <a:solidFill>
                      <a:srgbClr val="A5C69B"/>
                    </a:solidFill>
                  </a:tcPr>
                </a:tc>
                <a:tc>
                  <a:txBody>
                    <a:bodyPr/>
                    <a:lstStyle/>
                    <a:p>
                      <a:pPr indent="228600">
                        <a:defRPr>
                          <a:sym typeface="Helvetica"/>
                        </a:defRPr>
                      </a:pPr>
                    </a:p>
                  </a:txBody>
                  <a:tcPr marL="0" marR="0" marT="0" marB="0" anchor="ctr" anchorCtr="0" horzOverflow="overflow">
                    <a:lnL w="3175">
                      <a:solidFill>
                        <a:srgbClr val="FDF6DA"/>
                      </a:solidFill>
                      <a:miter lim="400000"/>
                    </a:lnL>
                  </a:tcPr>
                </a:tc>
              </a:tr>
            </a:tbl>
          </a:graphicData>
        </a:graphic>
      </p:graphicFrame>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Definiciones de Flyvbjerg (2001), Categorías de conocimiento y actores socio-políticos"/>
          <p:cNvSpPr txBox="1"/>
          <p:nvPr>
            <p:ph type="title"/>
          </p:nvPr>
        </p:nvSpPr>
        <p:spPr>
          <a:xfrm>
            <a:off x="592235" y="346286"/>
            <a:ext cx="11820329" cy="1864300"/>
          </a:xfrm>
          <a:prstGeom prst="rect">
            <a:avLst/>
          </a:prstGeom>
          <a:solidFill>
            <a:schemeClr val="accent3"/>
          </a:solidFill>
          <a:ln w="38100">
            <a:solidFill>
              <a:srgbClr val="FFFFFF"/>
            </a:solidFill>
            <a:round/>
          </a:ln>
        </p:spPr>
        <p:txBody>
          <a:bodyPr anchor="ctr"/>
          <a:lstStyle>
            <a:lvl1pPr defTabSz="914400">
              <a:lnSpc>
                <a:spcPct val="100000"/>
              </a:lnSpc>
              <a:defRPr b="0" sz="3600">
                <a:solidFill>
                  <a:srgbClr val="FFFFFF"/>
                </a:solidFill>
                <a:latin typeface="Optima"/>
                <a:ea typeface="Optima"/>
                <a:cs typeface="Optima"/>
                <a:sym typeface="Optima"/>
              </a:defRPr>
            </a:lvl1pPr>
          </a:lstStyle>
          <a:p>
            <a:pPr/>
            <a:r>
              <a:t>Definiciones de Flyvbjerg (2001), Categorías de conocimiento y actores socio-políticos</a:t>
            </a:r>
          </a:p>
        </p:txBody>
      </p:sp>
      <p:graphicFrame>
        <p:nvGraphicFramePr>
          <p:cNvPr id="242" name="Table"/>
          <p:cNvGraphicFramePr/>
          <p:nvPr/>
        </p:nvGraphicFramePr>
        <p:xfrm>
          <a:off x="641267" y="2497165"/>
          <a:ext cx="12037400" cy="7019840"/>
        </p:xfrm>
        <a:graphic xmlns:a="http://schemas.openxmlformats.org/drawingml/2006/main">
          <a:graphicData uri="http://schemas.openxmlformats.org/drawingml/2006/table">
            <a:tbl>
              <a:tblPr firstCol="0" firstRow="1" lastCol="0" lastRow="1" bandCol="0" bandRow="1" rtl="0">
                <a:tableStyleId>{4C3C2611-4C71-4FC5-86AE-919BDF0F9419}</a:tableStyleId>
              </a:tblPr>
              <a:tblGrid>
                <a:gridCol w="1755040"/>
                <a:gridCol w="3851678"/>
                <a:gridCol w="2612933"/>
                <a:gridCol w="3817746"/>
              </a:tblGrid>
              <a:tr h="1232089">
                <a:tc>
                  <a:txBody>
                    <a:bodyPr/>
                    <a:lstStyle/>
                    <a:p>
                      <a:pPr indent="228600">
                        <a:defRPr sz="1800">
                          <a:solidFill>
                            <a:srgbClr val="000000"/>
                          </a:solidFill>
                        </a:defRPr>
                      </a:pPr>
                      <a:r>
                        <a:rPr>
                          <a:solidFill>
                            <a:srgbClr val="FFFFFF"/>
                          </a:solidFill>
                          <a:sym typeface="Helvetica"/>
                        </a:rPr>
                        <a:t>Término</a:t>
                      </a:r>
                    </a:p>
                  </a:txBody>
                  <a:tcPr marL="0" marR="0" marT="0" marB="0" anchor="ctr" anchorCtr="0" horzOverflow="overflow">
                    <a:lnL w="12700">
                      <a:solidFill>
                        <a:schemeClr val="accent3">
                          <a:satOff val="-3528"/>
                          <a:lumOff val="-10784"/>
                        </a:schemeClr>
                      </a:solidFill>
                      <a:miter lim="400000"/>
                    </a:lnL>
                    <a:lnR w="12700">
                      <a:solidFill>
                        <a:schemeClr val="accent3">
                          <a:satOff val="-3528"/>
                          <a:lumOff val="-10784"/>
                        </a:schemeClr>
                      </a:solidFill>
                      <a:miter lim="400000"/>
                    </a:lnR>
                    <a:lnT w="12700">
                      <a:solidFill>
                        <a:schemeClr val="accent3">
                          <a:satOff val="-3528"/>
                          <a:lumOff val="-10784"/>
                        </a:schemeClr>
                      </a:solidFill>
                      <a:miter lim="400000"/>
                    </a:lnT>
                    <a:lnB w="12700">
                      <a:solidFill>
                        <a:schemeClr val="accent3">
                          <a:satOff val="-3528"/>
                          <a:lumOff val="-10784"/>
                        </a:schemeClr>
                      </a:solidFill>
                      <a:miter lim="400000"/>
                    </a:lnB>
                    <a:solidFill>
                      <a:schemeClr val="accent3">
                        <a:satOff val="-3528"/>
                        <a:lumOff val="-10784"/>
                      </a:schemeClr>
                    </a:solidFill>
                  </a:tcPr>
                </a:tc>
                <a:tc>
                  <a:txBody>
                    <a:bodyPr/>
                    <a:lstStyle/>
                    <a:p>
                      <a:pPr indent="228600">
                        <a:defRPr sz="1800">
                          <a:solidFill>
                            <a:srgbClr val="000000"/>
                          </a:solidFill>
                        </a:defRPr>
                      </a:pPr>
                      <a:r>
                        <a:rPr>
                          <a:solidFill>
                            <a:srgbClr val="FFFFFF"/>
                          </a:solidFill>
                          <a:sym typeface="Helvetica"/>
                        </a:rPr>
                        <a:t>Descripción</a:t>
                      </a:r>
                    </a:p>
                  </a:txBody>
                  <a:tcPr marL="0" marR="0" marT="0" marB="0" anchor="ctr" anchorCtr="0" horzOverflow="overflow">
                    <a:lnL w="12700">
                      <a:solidFill>
                        <a:schemeClr val="accent3">
                          <a:satOff val="-3528"/>
                          <a:lumOff val="-10784"/>
                        </a:schemeClr>
                      </a:solidFill>
                      <a:miter lim="400000"/>
                    </a:lnL>
                    <a:lnR w="12700">
                      <a:solidFill>
                        <a:schemeClr val="accent3">
                          <a:satOff val="-3528"/>
                          <a:lumOff val="-10784"/>
                        </a:schemeClr>
                      </a:solidFill>
                      <a:miter lim="400000"/>
                    </a:lnR>
                    <a:lnT w="12700">
                      <a:solidFill>
                        <a:schemeClr val="accent3">
                          <a:satOff val="-3528"/>
                          <a:lumOff val="-10784"/>
                        </a:schemeClr>
                      </a:solidFill>
                      <a:miter lim="400000"/>
                    </a:lnT>
                    <a:lnB w="12700">
                      <a:solidFill>
                        <a:schemeClr val="accent3">
                          <a:satOff val="-3528"/>
                          <a:lumOff val="-10784"/>
                        </a:schemeClr>
                      </a:solidFill>
                      <a:miter lim="400000"/>
                    </a:lnB>
                    <a:solidFill>
                      <a:schemeClr val="accent3">
                        <a:satOff val="-3528"/>
                        <a:lumOff val="-10784"/>
                      </a:schemeClr>
                    </a:solidFill>
                  </a:tcPr>
                </a:tc>
                <a:tc>
                  <a:txBody>
                    <a:bodyPr/>
                    <a:lstStyle/>
                    <a:p>
                      <a:pPr indent="228600">
                        <a:defRPr sz="1800">
                          <a:solidFill>
                            <a:srgbClr val="000000"/>
                          </a:solidFill>
                        </a:defRPr>
                      </a:pPr>
                      <a:r>
                        <a:rPr>
                          <a:solidFill>
                            <a:srgbClr val="FFFFFF"/>
                          </a:solidFill>
                          <a:sym typeface="Helvetica"/>
                        </a:rPr>
                        <a:t>Racionalidad</a:t>
                      </a:r>
                    </a:p>
                  </a:txBody>
                  <a:tcPr marL="0" marR="0" marT="0" marB="0" anchor="ctr" anchorCtr="0" horzOverflow="overflow">
                    <a:lnL w="12700">
                      <a:solidFill>
                        <a:schemeClr val="accent3">
                          <a:satOff val="-3528"/>
                          <a:lumOff val="-10784"/>
                        </a:schemeClr>
                      </a:solidFill>
                      <a:miter lim="400000"/>
                    </a:lnL>
                    <a:lnR w="12700">
                      <a:solidFill>
                        <a:schemeClr val="accent3">
                          <a:satOff val="-3528"/>
                          <a:lumOff val="-10784"/>
                        </a:schemeClr>
                      </a:solidFill>
                      <a:miter lim="400000"/>
                    </a:lnR>
                    <a:lnT w="12700">
                      <a:solidFill>
                        <a:schemeClr val="accent3">
                          <a:satOff val="-3528"/>
                          <a:lumOff val="-10784"/>
                        </a:schemeClr>
                      </a:solidFill>
                      <a:miter lim="400000"/>
                    </a:lnT>
                    <a:lnB w="12700">
                      <a:solidFill>
                        <a:schemeClr val="accent3">
                          <a:satOff val="-3528"/>
                          <a:lumOff val="-10784"/>
                        </a:schemeClr>
                      </a:solidFill>
                      <a:miter lim="400000"/>
                    </a:lnB>
                    <a:solidFill>
                      <a:schemeClr val="accent3">
                        <a:satOff val="-3528"/>
                        <a:lumOff val="-10784"/>
                      </a:schemeClr>
                    </a:solidFill>
                  </a:tcPr>
                </a:tc>
                <a:tc>
                  <a:txBody>
                    <a:bodyPr/>
                    <a:lstStyle/>
                    <a:p>
                      <a:pPr indent="228600">
                        <a:defRPr sz="1800">
                          <a:solidFill>
                            <a:srgbClr val="000000"/>
                          </a:solidFill>
                        </a:defRPr>
                      </a:pPr>
                      <a:r>
                        <a:rPr>
                          <a:solidFill>
                            <a:srgbClr val="FFFFFF"/>
                          </a:solidFill>
                          <a:sym typeface="Helvetica"/>
                        </a:rPr>
                        <a:t>¿Un ejemplo? Entre las disciplinas universitarias que has conocido? Entre las relaciones humanas que has vivido?</a:t>
                      </a:r>
                    </a:p>
                  </a:txBody>
                  <a:tcPr marL="0" marR="0" marT="0" marB="0" anchor="ctr" anchorCtr="0" horzOverflow="overflow">
                    <a:lnL w="12700">
                      <a:solidFill>
                        <a:schemeClr val="accent3">
                          <a:satOff val="-3528"/>
                          <a:lumOff val="-10784"/>
                        </a:schemeClr>
                      </a:solidFill>
                      <a:miter lim="400000"/>
                    </a:lnL>
                    <a:lnR w="12700">
                      <a:solidFill>
                        <a:schemeClr val="accent3">
                          <a:satOff val="-3528"/>
                          <a:lumOff val="-10784"/>
                        </a:schemeClr>
                      </a:solidFill>
                      <a:miter lim="400000"/>
                    </a:lnR>
                    <a:lnT w="12700">
                      <a:solidFill>
                        <a:schemeClr val="accent3">
                          <a:satOff val="-3528"/>
                          <a:lumOff val="-10784"/>
                        </a:schemeClr>
                      </a:solidFill>
                      <a:miter lim="400000"/>
                    </a:lnT>
                    <a:lnB w="12700">
                      <a:solidFill>
                        <a:schemeClr val="accent3">
                          <a:satOff val="-3528"/>
                          <a:lumOff val="-10784"/>
                        </a:schemeClr>
                      </a:solidFill>
                      <a:miter lim="400000"/>
                    </a:lnB>
                    <a:solidFill>
                      <a:schemeClr val="accent3">
                        <a:satOff val="-3528"/>
                        <a:lumOff val="-10784"/>
                      </a:schemeClr>
                    </a:solidFill>
                  </a:tcPr>
                </a:tc>
              </a:tr>
              <a:tr h="1232089">
                <a:tc>
                  <a:txBody>
                    <a:bodyPr/>
                    <a:lstStyle/>
                    <a:p>
                      <a:pPr>
                        <a:defRPr sz="1800">
                          <a:solidFill>
                            <a:srgbClr val="000000"/>
                          </a:solidFill>
                        </a:defRPr>
                      </a:pPr>
                      <a:r>
                        <a:rPr>
                          <a:solidFill>
                            <a:srgbClr val="FFFFFF"/>
                          </a:solidFill>
                          <a:sym typeface="Helvetica"/>
                        </a:rPr>
                        <a:t>Episteme</a:t>
                      </a:r>
                    </a:p>
                  </a:txBody>
                  <a:tcPr marL="0" marR="0" marT="0" marB="0" anchor="ctr" anchorCtr="0" horzOverflow="overflow">
                    <a:lnL w="12700">
                      <a:solidFill>
                        <a:schemeClr val="accent3">
                          <a:satOff val="-3528"/>
                          <a:lumOff val="-10784"/>
                        </a:schemeClr>
                      </a:solidFill>
                      <a:miter lim="400000"/>
                    </a:lnL>
                    <a:lnR w="12700">
                      <a:solidFill>
                        <a:schemeClr val="accent3">
                          <a:satOff val="-3528"/>
                          <a:lumOff val="-10784"/>
                        </a:schemeClr>
                      </a:solidFill>
                      <a:miter lim="400000"/>
                    </a:lnR>
                    <a:lnT w="12700">
                      <a:solidFill>
                        <a:schemeClr val="accent3">
                          <a:satOff val="-3528"/>
                          <a:lumOff val="-10784"/>
                        </a:schemeClr>
                      </a:solidFill>
                      <a:miter lim="400000"/>
                    </a:lnT>
                    <a:lnB w="12700">
                      <a:solidFill>
                        <a:schemeClr val="accent3">
                          <a:satOff val="-3528"/>
                          <a:lumOff val="-10784"/>
                        </a:schemeClr>
                      </a:solidFill>
                      <a:miter lim="400000"/>
                    </a:lnB>
                    <a:solidFill>
                      <a:schemeClr val="accent3">
                        <a:satOff val="-3528"/>
                        <a:lumOff val="-10784"/>
                      </a:schemeClr>
                    </a:solidFill>
                  </a:tcPr>
                </a:tc>
                <a:tc>
                  <a:txBody>
                    <a:bodyPr/>
                    <a:lstStyle/>
                    <a:p>
                      <a:pPr indent="228600">
                        <a:defRPr sz="1800">
                          <a:solidFill>
                            <a:srgbClr val="000000"/>
                          </a:solidFill>
                        </a:defRPr>
                      </a:pPr>
                      <a:r>
                        <a:rPr>
                          <a:latin typeface="Optima"/>
                          <a:ea typeface="Optima"/>
                          <a:cs typeface="Optima"/>
                          <a:sym typeface="Optima"/>
                        </a:rPr>
                        <a:t>Conocimiento científico, universal, invariable, independiente del contexto.</a:t>
                      </a:r>
                    </a:p>
                  </a:txBody>
                  <a:tcPr marL="0" marR="0" marT="0" marB="0" anchor="ctr" anchorCtr="0" horzOverflow="overflow">
                    <a:lnL w="12700">
                      <a:solidFill>
                        <a:schemeClr val="accent3">
                          <a:satOff val="-3528"/>
                          <a:lumOff val="-10784"/>
                        </a:schemeClr>
                      </a:solidFill>
                      <a:miter lim="400000"/>
                    </a:lnL>
                    <a:lnR w="12700">
                      <a:solidFill>
                        <a:schemeClr val="accent3">
                          <a:satOff val="-3528"/>
                          <a:lumOff val="-10784"/>
                        </a:schemeClr>
                      </a:solidFill>
                      <a:miter lim="400000"/>
                    </a:lnR>
                    <a:lnT w="12700">
                      <a:solidFill>
                        <a:schemeClr val="accent3">
                          <a:satOff val="-3528"/>
                          <a:lumOff val="-10784"/>
                        </a:schemeClr>
                      </a:solidFill>
                      <a:miter lim="400000"/>
                    </a:lnT>
                    <a:lnB w="12700">
                      <a:solidFill>
                        <a:schemeClr val="accent3">
                          <a:satOff val="-3528"/>
                          <a:lumOff val="-10784"/>
                        </a:schemeClr>
                      </a:solidFill>
                      <a:miter lim="400000"/>
                    </a:lnB>
                  </a:tcPr>
                </a:tc>
                <a:tc>
                  <a:txBody>
                    <a:bodyPr/>
                    <a:lstStyle/>
                    <a:p>
                      <a:pPr indent="228600">
                        <a:defRPr sz="1800">
                          <a:solidFill>
                            <a:srgbClr val="000000"/>
                          </a:solidFill>
                        </a:defRPr>
                      </a:pPr>
                      <a:r>
                        <a:rPr>
                          <a:latin typeface="Optima"/>
                          <a:ea typeface="Optima"/>
                          <a:cs typeface="Optima"/>
                          <a:sym typeface="Optima"/>
                        </a:rPr>
                        <a:t>Analítica, lógica</a:t>
                      </a:r>
                    </a:p>
                  </a:txBody>
                  <a:tcPr marL="0" marR="0" marT="0" marB="0" anchor="ctr" anchorCtr="0" horzOverflow="overflow">
                    <a:lnL w="12700">
                      <a:solidFill>
                        <a:schemeClr val="accent3">
                          <a:satOff val="-3528"/>
                          <a:lumOff val="-10784"/>
                        </a:schemeClr>
                      </a:solidFill>
                      <a:miter lim="400000"/>
                    </a:lnL>
                    <a:lnR w="12700">
                      <a:solidFill>
                        <a:schemeClr val="accent3">
                          <a:satOff val="-3528"/>
                          <a:lumOff val="-10784"/>
                        </a:schemeClr>
                      </a:solidFill>
                      <a:miter lim="400000"/>
                    </a:lnR>
                    <a:lnT w="12700">
                      <a:solidFill>
                        <a:schemeClr val="accent3">
                          <a:satOff val="-3528"/>
                          <a:lumOff val="-10784"/>
                        </a:schemeClr>
                      </a:solidFill>
                      <a:miter lim="400000"/>
                    </a:lnT>
                    <a:lnB w="12700">
                      <a:solidFill>
                        <a:schemeClr val="accent3">
                          <a:satOff val="-3528"/>
                          <a:lumOff val="-10784"/>
                        </a:schemeClr>
                      </a:solidFill>
                      <a:miter lim="400000"/>
                    </a:lnB>
                  </a:tcPr>
                </a:tc>
                <a:tc>
                  <a:txBody>
                    <a:bodyPr/>
                    <a:lstStyle/>
                    <a:p>
                      <a:pPr indent="228600">
                        <a:defRPr sz="1800">
                          <a:solidFill>
                            <a:srgbClr val="000000"/>
                          </a:solidFill>
                          <a:latin typeface="Optima"/>
                          <a:ea typeface="Optima"/>
                          <a:cs typeface="Optima"/>
                          <a:sym typeface="Optima"/>
                        </a:defRPr>
                      </a:pPr>
                    </a:p>
                  </a:txBody>
                  <a:tcPr marL="0" marR="0" marT="0" marB="0" anchor="ctr" anchorCtr="0" horzOverflow="overflow">
                    <a:lnL w="12700">
                      <a:solidFill>
                        <a:schemeClr val="accent3">
                          <a:satOff val="-3528"/>
                          <a:lumOff val="-10784"/>
                        </a:schemeClr>
                      </a:solidFill>
                      <a:miter lim="400000"/>
                    </a:lnL>
                    <a:lnR w="12700">
                      <a:solidFill>
                        <a:schemeClr val="accent3">
                          <a:satOff val="-3528"/>
                          <a:lumOff val="-10784"/>
                        </a:schemeClr>
                      </a:solidFill>
                      <a:miter lim="400000"/>
                    </a:lnR>
                    <a:lnT w="12700">
                      <a:solidFill>
                        <a:schemeClr val="accent3">
                          <a:satOff val="-3528"/>
                          <a:lumOff val="-10784"/>
                        </a:schemeClr>
                      </a:solidFill>
                      <a:miter lim="400000"/>
                    </a:lnT>
                    <a:lnB w="12700">
                      <a:solidFill>
                        <a:schemeClr val="accent3">
                          <a:satOff val="-3528"/>
                          <a:lumOff val="-10784"/>
                        </a:schemeClr>
                      </a:solidFill>
                      <a:miter lim="400000"/>
                    </a:lnB>
                  </a:tcPr>
                </a:tc>
              </a:tr>
              <a:tr h="1640184">
                <a:tc>
                  <a:txBody>
                    <a:bodyPr/>
                    <a:lstStyle/>
                    <a:p>
                      <a:pPr>
                        <a:defRPr sz="1800">
                          <a:solidFill>
                            <a:srgbClr val="000000"/>
                          </a:solidFill>
                        </a:defRPr>
                      </a:pPr>
                      <a:r>
                        <a:rPr>
                          <a:solidFill>
                            <a:srgbClr val="FFFFFF"/>
                          </a:solidFill>
                          <a:sym typeface="Helvetica"/>
                        </a:rPr>
                        <a:t>Tekne</a:t>
                      </a:r>
                    </a:p>
                  </a:txBody>
                  <a:tcPr marL="0" marR="0" marT="0" marB="0" anchor="ctr" anchorCtr="0" horzOverflow="overflow">
                    <a:lnL w="12700">
                      <a:solidFill>
                        <a:schemeClr val="accent3">
                          <a:satOff val="-3528"/>
                          <a:lumOff val="-10784"/>
                        </a:schemeClr>
                      </a:solidFill>
                      <a:miter lim="400000"/>
                    </a:lnL>
                    <a:lnR w="12700">
                      <a:solidFill>
                        <a:schemeClr val="accent3">
                          <a:satOff val="-3528"/>
                          <a:lumOff val="-10784"/>
                        </a:schemeClr>
                      </a:solidFill>
                      <a:miter lim="400000"/>
                    </a:lnR>
                    <a:lnT w="12700">
                      <a:solidFill>
                        <a:schemeClr val="accent3">
                          <a:satOff val="-3528"/>
                          <a:lumOff val="-10784"/>
                        </a:schemeClr>
                      </a:solidFill>
                      <a:miter lim="400000"/>
                    </a:lnT>
                    <a:lnB w="12700">
                      <a:solidFill>
                        <a:schemeClr val="accent3">
                          <a:satOff val="-3528"/>
                          <a:lumOff val="-10784"/>
                        </a:schemeClr>
                      </a:solidFill>
                      <a:miter lim="400000"/>
                    </a:lnB>
                    <a:solidFill>
                      <a:schemeClr val="accent3">
                        <a:satOff val="-3528"/>
                        <a:lumOff val="-10784"/>
                      </a:schemeClr>
                    </a:solidFill>
                  </a:tcPr>
                </a:tc>
                <a:tc>
                  <a:txBody>
                    <a:bodyPr/>
                    <a:lstStyle/>
                    <a:p>
                      <a:pPr indent="228600">
                        <a:defRPr sz="1800">
                          <a:solidFill>
                            <a:srgbClr val="000000"/>
                          </a:solidFill>
                        </a:defRPr>
                      </a:pPr>
                      <a:r>
                        <a:rPr>
                          <a:latin typeface="Optima"/>
                          <a:ea typeface="Optima"/>
                          <a:cs typeface="Optima"/>
                          <a:sym typeface="Optima"/>
                        </a:rPr>
                        <a:t>Arte práctico, pragmático, variable, dependiente del contexto, orientado a la producción. </a:t>
                      </a:r>
                    </a:p>
                  </a:txBody>
                  <a:tcPr marL="0" marR="0" marT="0" marB="0" anchor="ctr" anchorCtr="0" horzOverflow="overflow">
                    <a:lnL w="12700">
                      <a:solidFill>
                        <a:schemeClr val="accent3">
                          <a:satOff val="-3528"/>
                          <a:lumOff val="-10784"/>
                        </a:schemeClr>
                      </a:solidFill>
                      <a:miter lim="400000"/>
                    </a:lnL>
                    <a:lnR w="12700">
                      <a:solidFill>
                        <a:schemeClr val="accent3">
                          <a:satOff val="-3528"/>
                          <a:lumOff val="-10784"/>
                        </a:schemeClr>
                      </a:solidFill>
                      <a:miter lim="400000"/>
                    </a:lnR>
                    <a:lnT w="12700">
                      <a:solidFill>
                        <a:schemeClr val="accent3">
                          <a:satOff val="-3528"/>
                          <a:lumOff val="-10784"/>
                        </a:schemeClr>
                      </a:solidFill>
                      <a:miter lim="400000"/>
                    </a:lnT>
                    <a:lnB w="12700">
                      <a:solidFill>
                        <a:schemeClr val="accent3">
                          <a:satOff val="-3528"/>
                          <a:lumOff val="-10784"/>
                        </a:schemeClr>
                      </a:solidFill>
                      <a:miter lim="400000"/>
                    </a:lnB>
                  </a:tcPr>
                </a:tc>
                <a:tc>
                  <a:txBody>
                    <a:bodyPr/>
                    <a:lstStyle/>
                    <a:p>
                      <a:pPr indent="228600">
                        <a:defRPr sz="1800">
                          <a:solidFill>
                            <a:srgbClr val="000000"/>
                          </a:solidFill>
                        </a:defRPr>
                      </a:pPr>
                      <a:r>
                        <a:rPr>
                          <a:latin typeface="Optima"/>
                          <a:ea typeface="Optima"/>
                          <a:cs typeface="Optima"/>
                          <a:sym typeface="Optima"/>
                        </a:rPr>
                        <a:t>Instrumental, busca lograr una meta práctica</a:t>
                      </a:r>
                    </a:p>
                  </a:txBody>
                  <a:tcPr marL="0" marR="0" marT="0" marB="0" anchor="ctr" anchorCtr="0" horzOverflow="overflow">
                    <a:lnL w="12700">
                      <a:solidFill>
                        <a:schemeClr val="accent3">
                          <a:satOff val="-3528"/>
                          <a:lumOff val="-10784"/>
                        </a:schemeClr>
                      </a:solidFill>
                      <a:miter lim="400000"/>
                    </a:lnL>
                    <a:lnR w="12700">
                      <a:solidFill>
                        <a:schemeClr val="accent3">
                          <a:satOff val="-3528"/>
                          <a:lumOff val="-10784"/>
                        </a:schemeClr>
                      </a:solidFill>
                      <a:miter lim="400000"/>
                    </a:lnR>
                    <a:lnT w="12700">
                      <a:solidFill>
                        <a:schemeClr val="accent3">
                          <a:satOff val="-3528"/>
                          <a:lumOff val="-10784"/>
                        </a:schemeClr>
                      </a:solidFill>
                      <a:miter lim="400000"/>
                    </a:lnT>
                    <a:lnB w="12700">
                      <a:solidFill>
                        <a:schemeClr val="accent3">
                          <a:satOff val="-3528"/>
                          <a:lumOff val="-10784"/>
                        </a:schemeClr>
                      </a:solidFill>
                      <a:miter lim="400000"/>
                    </a:lnB>
                  </a:tcPr>
                </a:tc>
                <a:tc>
                  <a:txBody>
                    <a:bodyPr/>
                    <a:lstStyle/>
                    <a:p>
                      <a:pPr indent="228600">
                        <a:defRPr sz="1800">
                          <a:solidFill>
                            <a:srgbClr val="000000"/>
                          </a:solidFill>
                          <a:latin typeface="Optima"/>
                          <a:ea typeface="Optima"/>
                          <a:cs typeface="Optima"/>
                          <a:sym typeface="Optima"/>
                        </a:defRPr>
                      </a:pPr>
                    </a:p>
                  </a:txBody>
                  <a:tcPr marL="0" marR="0" marT="0" marB="0" anchor="ctr" anchorCtr="0" horzOverflow="overflow">
                    <a:lnL w="12700">
                      <a:solidFill>
                        <a:schemeClr val="accent3">
                          <a:satOff val="-3528"/>
                          <a:lumOff val="-10784"/>
                        </a:schemeClr>
                      </a:solidFill>
                      <a:miter lim="400000"/>
                    </a:lnL>
                    <a:lnR w="12700">
                      <a:solidFill>
                        <a:schemeClr val="accent3">
                          <a:satOff val="-3528"/>
                          <a:lumOff val="-10784"/>
                        </a:schemeClr>
                      </a:solidFill>
                      <a:miter lim="400000"/>
                    </a:lnR>
                    <a:lnT w="12700">
                      <a:solidFill>
                        <a:schemeClr val="accent3">
                          <a:satOff val="-3528"/>
                          <a:lumOff val="-10784"/>
                        </a:schemeClr>
                      </a:solidFill>
                      <a:miter lim="400000"/>
                    </a:lnT>
                    <a:lnB w="12700">
                      <a:solidFill>
                        <a:schemeClr val="accent3">
                          <a:satOff val="-3528"/>
                          <a:lumOff val="-10784"/>
                        </a:schemeClr>
                      </a:solidFill>
                      <a:miter lim="400000"/>
                    </a:lnB>
                  </a:tcPr>
                </a:tc>
              </a:tr>
              <a:tr h="1683386">
                <a:tc>
                  <a:txBody>
                    <a:bodyPr/>
                    <a:lstStyle/>
                    <a:p>
                      <a:pPr>
                        <a:defRPr sz="1800">
                          <a:solidFill>
                            <a:srgbClr val="000000"/>
                          </a:solidFill>
                        </a:defRPr>
                      </a:pPr>
                      <a:r>
                        <a:rPr>
                          <a:solidFill>
                            <a:srgbClr val="FFFFFF"/>
                          </a:solidFill>
                          <a:sym typeface="Helvetica"/>
                        </a:rPr>
                        <a:t>Fronesis</a:t>
                      </a:r>
                    </a:p>
                  </a:txBody>
                  <a:tcPr marL="0" marR="0" marT="0" marB="0" anchor="ctr" anchorCtr="0" horzOverflow="overflow">
                    <a:lnL w="12700">
                      <a:solidFill>
                        <a:schemeClr val="accent3">
                          <a:satOff val="-3528"/>
                          <a:lumOff val="-10784"/>
                        </a:schemeClr>
                      </a:solidFill>
                      <a:miter lim="400000"/>
                    </a:lnL>
                    <a:lnR w="12700">
                      <a:solidFill>
                        <a:schemeClr val="accent3">
                          <a:satOff val="-3528"/>
                          <a:lumOff val="-10784"/>
                        </a:schemeClr>
                      </a:solidFill>
                      <a:miter lim="400000"/>
                    </a:lnR>
                    <a:lnT w="12700">
                      <a:solidFill>
                        <a:schemeClr val="accent3">
                          <a:satOff val="-3528"/>
                          <a:lumOff val="-10784"/>
                        </a:schemeClr>
                      </a:solidFill>
                      <a:miter lim="400000"/>
                    </a:lnT>
                    <a:lnB w="12700">
                      <a:solidFill>
                        <a:schemeClr val="accent3">
                          <a:satOff val="-3528"/>
                          <a:lumOff val="-10784"/>
                        </a:schemeClr>
                      </a:solidFill>
                      <a:miter lim="400000"/>
                    </a:lnB>
                    <a:solidFill>
                      <a:schemeClr val="accent3">
                        <a:satOff val="-3528"/>
                        <a:lumOff val="-10784"/>
                      </a:schemeClr>
                    </a:solidFill>
                  </a:tcPr>
                </a:tc>
                <a:tc>
                  <a:txBody>
                    <a:bodyPr/>
                    <a:lstStyle/>
                    <a:p>
                      <a:pPr indent="228600">
                        <a:defRPr sz="1800">
                          <a:solidFill>
                            <a:srgbClr val="000000"/>
                          </a:solidFill>
                        </a:defRPr>
                      </a:pPr>
                      <a:r>
                        <a:rPr>
                          <a:latin typeface="Optima"/>
                          <a:ea typeface="Optima"/>
                          <a:cs typeface="Optima"/>
                          <a:sym typeface="Optima"/>
                        </a:rPr>
                        <a:t>Etica. Deliberación sobre los valores que deriva en “praxis”, una combinación de la teoría en la práctica. Variable, según el contexto, orientado a la acción. </a:t>
                      </a:r>
                    </a:p>
                  </a:txBody>
                  <a:tcPr marL="0" marR="0" marT="0" marB="0" anchor="ctr" anchorCtr="0" horzOverflow="overflow">
                    <a:lnL w="12700">
                      <a:solidFill>
                        <a:schemeClr val="accent3">
                          <a:satOff val="-3528"/>
                          <a:lumOff val="-10784"/>
                        </a:schemeClr>
                      </a:solidFill>
                      <a:miter lim="400000"/>
                    </a:lnL>
                    <a:lnR w="12700">
                      <a:solidFill>
                        <a:schemeClr val="accent3">
                          <a:satOff val="-3528"/>
                          <a:lumOff val="-10784"/>
                        </a:schemeClr>
                      </a:solidFill>
                      <a:miter lim="400000"/>
                    </a:lnR>
                    <a:lnT w="12700">
                      <a:solidFill>
                        <a:schemeClr val="accent3">
                          <a:satOff val="-3528"/>
                          <a:lumOff val="-10784"/>
                        </a:schemeClr>
                      </a:solidFill>
                      <a:miter lim="400000"/>
                    </a:lnT>
                    <a:lnB w="12700">
                      <a:solidFill>
                        <a:schemeClr val="accent3">
                          <a:satOff val="-3528"/>
                          <a:lumOff val="-10784"/>
                        </a:schemeClr>
                      </a:solidFill>
                      <a:miter lim="400000"/>
                    </a:lnB>
                  </a:tcPr>
                </a:tc>
                <a:tc>
                  <a:txBody>
                    <a:bodyPr/>
                    <a:lstStyle/>
                    <a:p>
                      <a:pPr indent="228600">
                        <a:defRPr sz="1800">
                          <a:solidFill>
                            <a:srgbClr val="000000"/>
                          </a:solidFill>
                        </a:defRPr>
                      </a:pPr>
                      <a:r>
                        <a:rPr>
                          <a:latin typeface="Optima"/>
                          <a:ea typeface="Optima"/>
                          <a:cs typeface="Optima"/>
                          <a:sym typeface="Optima"/>
                        </a:rPr>
                        <a:t>Una racionalidad basada en valores.</a:t>
                      </a:r>
                    </a:p>
                  </a:txBody>
                  <a:tcPr marL="0" marR="0" marT="0" marB="0" anchor="ctr" anchorCtr="0" horzOverflow="overflow">
                    <a:lnL w="12700">
                      <a:solidFill>
                        <a:schemeClr val="accent3">
                          <a:satOff val="-3528"/>
                          <a:lumOff val="-10784"/>
                        </a:schemeClr>
                      </a:solidFill>
                      <a:miter lim="400000"/>
                    </a:lnL>
                    <a:lnR w="12700">
                      <a:solidFill>
                        <a:schemeClr val="accent3">
                          <a:satOff val="-3528"/>
                          <a:lumOff val="-10784"/>
                        </a:schemeClr>
                      </a:solidFill>
                      <a:miter lim="400000"/>
                    </a:lnR>
                    <a:lnT w="12700">
                      <a:solidFill>
                        <a:schemeClr val="accent3">
                          <a:satOff val="-3528"/>
                          <a:lumOff val="-10784"/>
                        </a:schemeClr>
                      </a:solidFill>
                      <a:miter lim="400000"/>
                    </a:lnT>
                    <a:lnB w="12700">
                      <a:solidFill>
                        <a:schemeClr val="accent3">
                          <a:satOff val="-3528"/>
                          <a:lumOff val="-10784"/>
                        </a:schemeClr>
                      </a:solidFill>
                      <a:miter lim="400000"/>
                    </a:lnB>
                  </a:tcPr>
                </a:tc>
                <a:tc>
                  <a:txBody>
                    <a:bodyPr/>
                    <a:lstStyle/>
                    <a:p>
                      <a:pPr indent="228600">
                        <a:defRPr sz="1800">
                          <a:solidFill>
                            <a:srgbClr val="000000"/>
                          </a:solidFill>
                          <a:latin typeface="Optima"/>
                          <a:ea typeface="Optima"/>
                          <a:cs typeface="Optima"/>
                          <a:sym typeface="Optima"/>
                        </a:defRPr>
                      </a:pPr>
                    </a:p>
                  </a:txBody>
                  <a:tcPr marL="0" marR="0" marT="0" marB="0" anchor="ctr" anchorCtr="0" horzOverflow="overflow">
                    <a:lnL w="12700">
                      <a:solidFill>
                        <a:schemeClr val="accent3">
                          <a:satOff val="-3528"/>
                          <a:lumOff val="-10784"/>
                        </a:schemeClr>
                      </a:solidFill>
                      <a:miter lim="400000"/>
                    </a:lnL>
                    <a:lnR w="12700">
                      <a:solidFill>
                        <a:schemeClr val="accent3">
                          <a:satOff val="-3528"/>
                          <a:lumOff val="-10784"/>
                        </a:schemeClr>
                      </a:solidFill>
                      <a:miter lim="400000"/>
                    </a:lnR>
                    <a:lnT w="12700">
                      <a:solidFill>
                        <a:schemeClr val="accent3">
                          <a:satOff val="-3528"/>
                          <a:lumOff val="-10784"/>
                        </a:schemeClr>
                      </a:solidFill>
                      <a:miter lim="400000"/>
                    </a:lnT>
                    <a:lnB w="12700">
                      <a:solidFill>
                        <a:schemeClr val="accent3">
                          <a:satOff val="-3528"/>
                          <a:lumOff val="-10784"/>
                        </a:schemeClr>
                      </a:solidFill>
                      <a:miter lim="400000"/>
                    </a:lnB>
                  </a:tcPr>
                </a:tc>
              </a:tr>
              <a:tr h="1232089">
                <a:tc gridSpan="4">
                  <a:txBody>
                    <a:bodyPr/>
                    <a:lstStyle/>
                    <a:p>
                      <a:pPr algn="l" defTabSz="457200">
                        <a:defRPr sz="1800">
                          <a:solidFill>
                            <a:srgbClr val="000000"/>
                          </a:solidFill>
                        </a:defRPr>
                      </a:pPr>
                      <a:r>
                        <a:rPr i="1">
                          <a:latin typeface="Optima"/>
                          <a:ea typeface="Optima"/>
                          <a:cs typeface="Optima"/>
                          <a:sym typeface="Optima"/>
                        </a:rPr>
                        <a:t>Source: Sagaris, Tiznado-Aitken &amp; Berríos 2020, based on definitions, p. 57 Flyvbjerg, B. (2001). Making Social Science Matter Why social inquiry fails and how it can succeed again. Cambridge, UK, Cambridge.</a:t>
                      </a:r>
                    </a:p>
                  </a:txBody>
                  <a:tcPr marL="0" marR="0" marT="0" marB="0" anchor="ctr" anchorCtr="0" horzOverflow="overflow">
                    <a:lnL w="12700">
                      <a:solidFill>
                        <a:schemeClr val="accent3">
                          <a:satOff val="-3528"/>
                          <a:lumOff val="-10784"/>
                        </a:schemeClr>
                      </a:solidFill>
                      <a:miter lim="400000"/>
                    </a:lnL>
                    <a:lnR w="12700">
                      <a:solidFill>
                        <a:schemeClr val="accent3">
                          <a:satOff val="-3528"/>
                          <a:lumOff val="-10784"/>
                        </a:schemeClr>
                      </a:solidFill>
                      <a:miter lim="400000"/>
                    </a:lnR>
                    <a:lnT w="12700">
                      <a:solidFill>
                        <a:schemeClr val="accent3">
                          <a:satOff val="-3528"/>
                          <a:lumOff val="-10784"/>
                        </a:schemeClr>
                      </a:solidFill>
                      <a:miter lim="400000"/>
                    </a:lnT>
                    <a:lnB w="12700">
                      <a:solidFill>
                        <a:schemeClr val="accent3">
                          <a:satOff val="-3528"/>
                          <a:lumOff val="-10784"/>
                        </a:schemeClr>
                      </a:solidFill>
                      <a:miter lim="400000"/>
                    </a:lnB>
                  </a:tcPr>
                </a:tc>
                <a:tc hMerge="1">
                  <a:tcPr/>
                </a:tc>
                <a:tc hMerge="1">
                  <a:tcPr/>
                </a:tc>
                <a:tc hMerge="1">
                  <a:tcPr/>
                </a:tc>
              </a:tr>
            </a:tbl>
          </a:graphicData>
        </a:graphic>
      </p:graphicFrame>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Tres términos claves"/>
          <p:cNvSpPr txBox="1"/>
          <p:nvPr>
            <p:ph type="title"/>
          </p:nvPr>
        </p:nvSpPr>
        <p:spPr>
          <a:xfrm>
            <a:off x="592235" y="346286"/>
            <a:ext cx="11820329" cy="1864300"/>
          </a:xfrm>
          <a:prstGeom prst="rect">
            <a:avLst/>
          </a:prstGeom>
          <a:solidFill>
            <a:schemeClr val="accent3"/>
          </a:solidFill>
          <a:ln w="38100">
            <a:solidFill>
              <a:srgbClr val="FFFFFF"/>
            </a:solidFill>
            <a:round/>
          </a:ln>
        </p:spPr>
        <p:txBody>
          <a:bodyPr anchor="ctr"/>
          <a:lstStyle>
            <a:lvl1pPr defTabSz="914400">
              <a:lnSpc>
                <a:spcPct val="100000"/>
              </a:lnSpc>
              <a:defRPr b="0" sz="3600">
                <a:solidFill>
                  <a:srgbClr val="FFFFFF"/>
                </a:solidFill>
                <a:latin typeface="Optima"/>
                <a:ea typeface="Optima"/>
                <a:cs typeface="Optima"/>
                <a:sym typeface="Optima"/>
              </a:defRPr>
            </a:lvl1pPr>
          </a:lstStyle>
          <a:p>
            <a:pPr/>
            <a:r>
              <a:t>Tres términos claves</a:t>
            </a:r>
          </a:p>
        </p:txBody>
      </p:sp>
      <p:graphicFrame>
        <p:nvGraphicFramePr>
          <p:cNvPr id="245" name="Table"/>
          <p:cNvGraphicFramePr/>
          <p:nvPr/>
        </p:nvGraphicFramePr>
        <p:xfrm>
          <a:off x="596900" y="2520950"/>
          <a:ext cx="10912648" cy="5856853"/>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586196"/>
                <a:gridCol w="1739664"/>
                <a:gridCol w="4141017"/>
                <a:gridCol w="4445768"/>
              </a:tblGrid>
              <a:tr h="647335">
                <a:tc gridSpan="4">
                  <a:txBody>
                    <a:bodyPr/>
                    <a:lstStyle/>
                    <a:p>
                      <a:pPr defTabSz="457200">
                        <a:defRPr sz="1800">
                          <a:solidFill>
                            <a:srgbClr val="000000"/>
                          </a:solidFill>
                        </a:defRPr>
                      </a:pPr>
                      <a:r>
                        <a:rPr b="1">
                          <a:latin typeface="Optima"/>
                          <a:ea typeface="Optima"/>
                          <a:cs typeface="Optima"/>
                          <a:sym typeface="Optima"/>
                        </a:rPr>
                        <a:t>Definición de tres términos claves</a:t>
                      </a:r>
                    </a:p>
                  </a:txBody>
                  <a:tcPr marL="0" marR="0" marT="0" marB="0" anchor="ctr" anchorCtr="0" horzOverflow="overflow">
                    <a:lnL w="12700">
                      <a:solidFill>
                        <a:srgbClr val="000000"/>
                      </a:solidFill>
                      <a:miter lim="400000"/>
                    </a:lnL>
                    <a:lnR w="12700">
                      <a:solidFill>
                        <a:srgbClr val="AAAAAA"/>
                      </a:solidFill>
                      <a:miter lim="400000"/>
                    </a:lnR>
                    <a:lnT w="12700">
                      <a:solidFill>
                        <a:srgbClr val="000000"/>
                      </a:solidFill>
                      <a:miter lim="400000"/>
                    </a:lnT>
                    <a:lnB w="12700">
                      <a:solidFill>
                        <a:srgbClr val="000000"/>
                      </a:solidFill>
                      <a:miter lim="400000"/>
                    </a:lnB>
                    <a:solidFill>
                      <a:srgbClr val="B2BC91"/>
                    </a:solidFill>
                  </a:tcPr>
                </a:tc>
                <a:tc hMerge="1">
                  <a:tcPr/>
                </a:tc>
                <a:tc hMerge="1">
                  <a:tcPr/>
                </a:tc>
                <a:tc hMerge="1">
                  <a:tcPr/>
                </a:tc>
              </a:tr>
              <a:tr h="606237">
                <a:tc>
                  <a:txBody>
                    <a:bodyPr/>
                    <a:lstStyle/>
                    <a:p>
                      <a:pPr algn="l" defTabSz="457200">
                        <a:defRPr sz="1800">
                          <a:solidFill>
                            <a:srgbClr val="000000"/>
                          </a:solidFill>
                          <a:latin typeface="Optima"/>
                          <a:ea typeface="Optima"/>
                          <a:cs typeface="Optima"/>
                          <a:sym typeface="Optim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B2BC91"/>
                    </a:solidFill>
                  </a:tcPr>
                </a:tc>
                <a:tc gridSpan="2">
                  <a:txBody>
                    <a:bodyPr/>
                    <a:lstStyle/>
                    <a:p>
                      <a:pPr defTabSz="457200">
                        <a:defRPr sz="1800">
                          <a:solidFill>
                            <a:srgbClr val="000000"/>
                          </a:solidFill>
                        </a:defRPr>
                      </a:pPr>
                      <a:r>
                        <a:rPr b="1" i="1">
                          <a:latin typeface="Belleza"/>
                          <a:ea typeface="Belleza"/>
                          <a:cs typeface="Belleza"/>
                          <a:sym typeface="Belleza"/>
                        </a:rPr>
                        <a:t>Preguntas para distinguir estos enfoques/paradigmas</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B2BC91"/>
                    </a:solidFill>
                  </a:tcPr>
                </a:tc>
                <a:tc hMerge="1">
                  <a:tcPr/>
                </a:tc>
                <a:tc>
                  <a:txBody>
                    <a:bodyPr/>
                    <a:lstStyle/>
                    <a:p>
                      <a:pPr defTabSz="457200">
                        <a:defRPr sz="1800">
                          <a:solidFill>
                            <a:srgbClr val="000000"/>
                          </a:solidFill>
                        </a:defRPr>
                      </a:pPr>
                      <a:r>
                        <a:rPr b="1" i="1">
                          <a:latin typeface="Belleza"/>
                          <a:ea typeface="Belleza"/>
                          <a:cs typeface="Belleza"/>
                          <a:sym typeface="Belleza"/>
                        </a:rPr>
                        <a:t>Respuestas</a:t>
                      </a:r>
                    </a:p>
                  </a:txBody>
                  <a:tcPr marL="0" marR="0" marT="0" marB="0" anchor="ctr" anchorCtr="0" horzOverflow="overflow">
                    <a:lnL w="12700">
                      <a:solidFill>
                        <a:srgbClr val="000000"/>
                      </a:solidFill>
                      <a:miter lim="400000"/>
                    </a:lnL>
                    <a:lnR w="12700">
                      <a:solidFill>
                        <a:srgbClr val="AAAAAA"/>
                      </a:solidFill>
                      <a:miter lim="400000"/>
                    </a:lnR>
                    <a:lnT w="12700">
                      <a:solidFill>
                        <a:srgbClr val="000000"/>
                      </a:solidFill>
                      <a:miter lim="400000"/>
                    </a:lnT>
                    <a:lnB w="12700">
                      <a:solidFill>
                        <a:srgbClr val="000000"/>
                      </a:solidFill>
                      <a:miter lim="400000"/>
                    </a:lnB>
                    <a:solidFill>
                      <a:srgbClr val="B2BC91"/>
                    </a:solidFill>
                  </a:tcPr>
                </a:tc>
              </a:tr>
              <a:tr h="1233020">
                <a:tc>
                  <a:txBody>
                    <a:bodyPr/>
                    <a:lstStyle/>
                    <a:p>
                      <a:pPr algn="r" defTabSz="457200">
                        <a:defRPr sz="1800">
                          <a:solidFill>
                            <a:srgbClr val="000000"/>
                          </a:solidFill>
                        </a:defRPr>
                      </a:pPr>
                      <a:r>
                        <a:rPr b="1">
                          <a:latin typeface="Belleza"/>
                          <a:ea typeface="Belleza"/>
                          <a:cs typeface="Belleza"/>
                          <a:sym typeface="Belleza"/>
                        </a:rPr>
                        <a:t>1</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b="1">
                          <a:latin typeface="Belleza"/>
                          <a:ea typeface="Belleza"/>
                          <a:cs typeface="Belleza"/>
                          <a:sym typeface="Belleza"/>
                        </a:rPr>
                        <a:t>Ontología</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a:latin typeface="Belleza"/>
                          <a:ea typeface="Belleza"/>
                          <a:cs typeface="Belleza"/>
                          <a:sym typeface="Belleza"/>
                        </a:rPr>
                        <a:t> ¿Qué es “lo conocible”? ¿Cuál es la naturaleza de lo real?</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1592654">
                <a:tc>
                  <a:txBody>
                    <a:bodyPr/>
                    <a:lstStyle/>
                    <a:p>
                      <a:pPr algn="r" defTabSz="457200">
                        <a:defRPr sz="1800">
                          <a:solidFill>
                            <a:srgbClr val="000000"/>
                          </a:solidFill>
                        </a:defRPr>
                      </a:pPr>
                      <a:r>
                        <a:rPr b="1">
                          <a:latin typeface="Belleza"/>
                          <a:ea typeface="Belleza"/>
                          <a:cs typeface="Belleza"/>
                          <a:sym typeface="Belleza"/>
                        </a:rPr>
                        <a:t>2</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b="1">
                          <a:latin typeface="Belleza"/>
                          <a:ea typeface="Belleza"/>
                          <a:cs typeface="Belleza"/>
                          <a:sym typeface="Belleza"/>
                        </a:rPr>
                        <a:t>Epistemología</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a:latin typeface="Belleza"/>
                          <a:ea typeface="Belleza"/>
                          <a:cs typeface="Belleza"/>
                          <a:sym typeface="Belleza"/>
                        </a:rPr>
                        <a:t> ¿Cómo se entienden las relaciones entre investigadores y el conocimiento en general? ¿Cómo se cree que se llega al conocimiento?</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1171369">
                <a:tc>
                  <a:txBody>
                    <a:bodyPr/>
                    <a:lstStyle/>
                    <a:p>
                      <a:pPr algn="r" defTabSz="457200">
                        <a:defRPr sz="1800">
                          <a:solidFill>
                            <a:srgbClr val="000000"/>
                          </a:solidFill>
                        </a:defRPr>
                      </a:pPr>
                      <a:r>
                        <a:rPr b="1">
                          <a:latin typeface="Belleza"/>
                          <a:ea typeface="Belleza"/>
                          <a:cs typeface="Belleza"/>
                          <a:sym typeface="Belleza"/>
                        </a:rPr>
                        <a:t>3</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b="1">
                          <a:latin typeface="Belleza"/>
                          <a:ea typeface="Belleza"/>
                          <a:cs typeface="Belleza"/>
                          <a:sym typeface="Belleza"/>
                        </a:rPr>
                        <a:t>Métodos y metodologías</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a:latin typeface="Belleza"/>
                          <a:ea typeface="Belleza"/>
                          <a:cs typeface="Belleza"/>
                          <a:sym typeface="Belleza"/>
                        </a:rPr>
                        <a:t>¿Cómo les investigadores construyen o desarrollan un conocimiento “científico”?</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606237">
                <a:tc gridSpan="4">
                  <a:txBody>
                    <a:bodyPr/>
                    <a:lstStyle/>
                    <a:p>
                      <a:pPr algn="l" defTabSz="457200">
                        <a:defRPr sz="1800">
                          <a:solidFill>
                            <a:srgbClr val="000000"/>
                          </a:solidFill>
                        </a:defRPr>
                      </a:pPr>
                      <a:r>
                        <a:rPr i="1">
                          <a:latin typeface="Belleza"/>
                          <a:ea typeface="Belleza"/>
                          <a:cs typeface="Belleza"/>
                          <a:sym typeface="Belleza"/>
                        </a:rPr>
                        <a:t>Fuente: p. 28, Flores 2009</a:t>
                      </a:r>
                    </a:p>
                  </a:txBody>
                  <a:tcPr marL="0" marR="0" marT="0" marB="0" anchor="ctr" anchorCtr="0" horzOverflow="overflow">
                    <a:lnL w="12700">
                      <a:solidFill>
                        <a:srgbClr val="000000"/>
                      </a:solidFill>
                      <a:miter lim="400000"/>
                    </a:lnL>
                    <a:lnR w="12700">
                      <a:solidFill>
                        <a:srgbClr val="AAAAAA"/>
                      </a:solidFill>
                      <a:miter lim="400000"/>
                    </a:lnR>
                    <a:lnT w="12700">
                      <a:solidFill>
                        <a:srgbClr val="000000"/>
                      </a:solidFill>
                      <a:miter lim="400000"/>
                    </a:lnT>
                    <a:lnB w="12700">
                      <a:solidFill>
                        <a:srgbClr val="000000"/>
                      </a:solidFill>
                      <a:miter lim="400000"/>
                    </a:lnB>
                    <a:solidFill>
                      <a:srgbClr val="FFFFFF"/>
                    </a:solidFill>
                  </a:tcPr>
                </a:tc>
                <a:tc hMerge="1">
                  <a:tcPr/>
                </a:tc>
                <a:tc hMerge="1">
                  <a:tcPr/>
                </a:tc>
                <a:tc hMerge="1">
                  <a:tcPr/>
                </a:tc>
              </a:tr>
            </a:tbl>
          </a:graphicData>
        </a:graphic>
      </p:graphicFrame>
      <p:sp>
        <p:nvSpPr>
          <p:cNvPr id="246" name="Un método no es lo mismo que una METODOLOGÍA. ¿QUÉ CREES QUE ES LA DIFERENCIA?"/>
          <p:cNvSpPr txBox="1"/>
          <p:nvPr/>
        </p:nvSpPr>
        <p:spPr>
          <a:xfrm>
            <a:off x="909288" y="8513226"/>
            <a:ext cx="9357416" cy="327869"/>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a:defRPr sz="1800">
                <a:solidFill>
                  <a:srgbClr val="FF2600"/>
                </a:solidFill>
                <a:latin typeface="Optima"/>
                <a:ea typeface="Optima"/>
                <a:cs typeface="Optima"/>
                <a:sym typeface="Optima"/>
              </a:defRPr>
            </a:lvl1pPr>
          </a:lstStyle>
          <a:p>
            <a:pPr/>
            <a:r>
              <a:t>Un método no es lo mismo que una METODOLOGÍA. ¿QUÉ CREES QUE ES LA DIFERENCIA?</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Qué significa pensar? ¿Críticamente?"/>
          <p:cNvSpPr txBox="1"/>
          <p:nvPr>
            <p:ph type="title"/>
          </p:nvPr>
        </p:nvSpPr>
        <p:spPr>
          <a:xfrm>
            <a:off x="507998" y="1666238"/>
            <a:ext cx="11988804" cy="1429178"/>
          </a:xfrm>
          <a:prstGeom prst="rect">
            <a:avLst/>
          </a:prstGeom>
        </p:spPr>
        <p:txBody>
          <a:bodyPr/>
          <a:lstStyle/>
          <a:p>
            <a:pPr/>
            <a:r>
              <a:t>¿Qué significa pensar? ¿Críticamente?</a:t>
            </a:r>
          </a:p>
        </p:txBody>
      </p:sp>
      <p:sp>
        <p:nvSpPr>
          <p:cNvPr id="249" name="Pensar críticamente no significa ver (solo) “lo malo”. Significa cuestionar: nuestras suposiciones sobre el mundo y como funciona, nuestra forma propia de pensar/actuar;  las formas colectivas de asignar o quitarle significados a lo que nos rodea y nuest"/>
          <p:cNvSpPr txBox="1"/>
          <p:nvPr>
            <p:ph type="body" idx="1"/>
          </p:nvPr>
        </p:nvSpPr>
        <p:spPr>
          <a:xfrm>
            <a:off x="507998" y="3495036"/>
            <a:ext cx="11988804" cy="4294299"/>
          </a:xfrm>
          <a:prstGeom prst="rect">
            <a:avLst/>
          </a:prstGeom>
        </p:spPr>
        <p:txBody>
          <a:bodyPr/>
          <a:lstStyle>
            <a:lvl1pPr marL="0" indent="0" algn="ctr" defTabSz="914400">
              <a:spcBef>
                <a:spcPts val="0"/>
              </a:spcBef>
              <a:buSzTx/>
              <a:buNone/>
              <a:defRPr sz="3300">
                <a:solidFill>
                  <a:srgbClr val="000000"/>
                </a:solidFill>
                <a:latin typeface="Optima"/>
                <a:ea typeface="Optima"/>
                <a:cs typeface="Optima"/>
                <a:sym typeface="Optima"/>
              </a:defRPr>
            </a:lvl1pPr>
          </a:lstStyle>
          <a:p>
            <a:pPr/>
            <a:r>
              <a:t>Pensar críticamente no significa ver (solo) “lo malo”. Significa cuestionar: nuestras suposiciones sobre el mundo y como funciona, nuestra forma propia de pensar/actuar;  las formas colectivas de asignar o quitarle significados a lo que nos rodea y nuestras relaciones con otras personas, con otros seres, con las complejas ecologías que sustentan la vida.  </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Qué significa pensar? ¿Críticamente?"/>
          <p:cNvSpPr txBox="1"/>
          <p:nvPr>
            <p:ph type="title"/>
          </p:nvPr>
        </p:nvSpPr>
        <p:spPr>
          <a:xfrm>
            <a:off x="507998" y="1666238"/>
            <a:ext cx="11988804" cy="1429178"/>
          </a:xfrm>
          <a:prstGeom prst="rect">
            <a:avLst/>
          </a:prstGeom>
        </p:spPr>
        <p:txBody>
          <a:bodyPr/>
          <a:lstStyle/>
          <a:p>
            <a:pPr/>
            <a:r>
              <a:t>¿Qué significa pensar? ¿Críticamente?</a:t>
            </a:r>
          </a:p>
        </p:txBody>
      </p:sp>
      <p:sp>
        <p:nvSpPr>
          <p:cNvPr id="252" name="La teoría construye la acción. La acción construye la teoría.…"/>
          <p:cNvSpPr txBox="1"/>
          <p:nvPr>
            <p:ph type="body" idx="1"/>
          </p:nvPr>
        </p:nvSpPr>
        <p:spPr>
          <a:xfrm>
            <a:off x="507998" y="3495036"/>
            <a:ext cx="11988804" cy="4294299"/>
          </a:xfrm>
          <a:prstGeom prst="rect">
            <a:avLst/>
          </a:prstGeom>
        </p:spPr>
        <p:txBody>
          <a:bodyPr/>
          <a:lstStyle/>
          <a:p>
            <a:pPr marL="0" indent="0" algn="ctr" defTabSz="914400">
              <a:spcBef>
                <a:spcPts val="0"/>
              </a:spcBef>
              <a:buSzTx/>
              <a:buNone/>
              <a:defRPr sz="3300">
                <a:solidFill>
                  <a:srgbClr val="000000"/>
                </a:solidFill>
                <a:latin typeface="Optima"/>
                <a:ea typeface="Optima"/>
                <a:cs typeface="Optima"/>
                <a:sym typeface="Optima"/>
              </a:defRPr>
            </a:pPr>
            <a:r>
              <a:t>La teoría construye la acción. La acción construye la teoría.</a:t>
            </a:r>
          </a:p>
          <a:p>
            <a:pPr marL="0" indent="0" algn="ctr" defTabSz="914400">
              <a:spcBef>
                <a:spcPts val="0"/>
              </a:spcBef>
              <a:buSzTx/>
              <a:buNone/>
              <a:defRPr sz="3300">
                <a:solidFill>
                  <a:srgbClr val="000000"/>
                </a:solidFill>
                <a:latin typeface="Optima"/>
                <a:ea typeface="Optima"/>
                <a:cs typeface="Optima"/>
                <a:sym typeface="Optima"/>
              </a:defRPr>
            </a:pPr>
            <a:r>
              <a:t>Se conservan en valores, historias, narrativas “científicas”</a:t>
            </a:r>
          </a:p>
          <a:p>
            <a:pPr marL="0" indent="0" algn="ctr" defTabSz="914400">
              <a:spcBef>
                <a:spcPts val="0"/>
              </a:spcBef>
              <a:buSzTx/>
              <a:buNone/>
              <a:defRPr sz="3300">
                <a:solidFill>
                  <a:srgbClr val="000000"/>
                </a:solidFill>
                <a:latin typeface="Optima"/>
                <a:ea typeface="Optima"/>
                <a:cs typeface="Optima"/>
                <a:sym typeface="Optima"/>
              </a:defRPr>
            </a:pPr>
            <a:r>
              <a:t>Nos liberan, pero también nos pueden atrapar, particularmente cuando los tiempos y las paradigmas cambian constantemente, como ocurre hoy.</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De dónde vienen nuestras formas de pensar?"/>
          <p:cNvSpPr txBox="1"/>
          <p:nvPr>
            <p:ph type="title"/>
          </p:nvPr>
        </p:nvSpPr>
        <p:spPr>
          <a:xfrm>
            <a:off x="592235" y="346286"/>
            <a:ext cx="11820329" cy="1199757"/>
          </a:xfrm>
          <a:prstGeom prst="rect">
            <a:avLst/>
          </a:prstGeom>
          <a:solidFill>
            <a:schemeClr val="accent3"/>
          </a:solidFill>
          <a:ln w="38100">
            <a:solidFill>
              <a:srgbClr val="FFFFFF"/>
            </a:solidFill>
            <a:round/>
          </a:ln>
        </p:spPr>
        <p:txBody>
          <a:bodyPr anchor="ctr"/>
          <a:lstStyle>
            <a:lvl1pPr defTabSz="914400">
              <a:lnSpc>
                <a:spcPct val="100000"/>
              </a:lnSpc>
              <a:defRPr b="0" sz="3600">
                <a:solidFill>
                  <a:srgbClr val="FFFFFF"/>
                </a:solidFill>
                <a:latin typeface="Optima"/>
                <a:ea typeface="Optima"/>
                <a:cs typeface="Optima"/>
                <a:sym typeface="Optima"/>
              </a:defRPr>
            </a:lvl1pPr>
          </a:lstStyle>
          <a:p>
            <a:pPr/>
            <a:r>
              <a:t>¿De dónde vienen nuestras formas de pensar?</a:t>
            </a:r>
          </a:p>
        </p:txBody>
      </p:sp>
      <p:graphicFrame>
        <p:nvGraphicFramePr>
          <p:cNvPr id="255" name="Table"/>
          <p:cNvGraphicFramePr/>
          <p:nvPr/>
        </p:nvGraphicFramePr>
        <p:xfrm>
          <a:off x="653061" y="1576839"/>
          <a:ext cx="11698677" cy="6267976"/>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3073650"/>
                <a:gridCol w="8625025"/>
              </a:tblGrid>
              <a:tr h="1156878">
                <a:tc>
                  <a:txBody>
                    <a:bodyPr/>
                    <a:lstStyle/>
                    <a:p>
                      <a:pPr algn="l">
                        <a:defRPr sz="1800">
                          <a:solidFill>
                            <a:srgbClr val="000000"/>
                          </a:solidFill>
                        </a:defRPr>
                      </a:pPr>
                      <a:r>
                        <a:rPr b="1">
                          <a:solidFill>
                            <a:srgbClr val="FFFFFF"/>
                          </a:solidFill>
                          <a:latin typeface="Optima"/>
                          <a:ea typeface="Optima"/>
                          <a:cs typeface="Optima"/>
                          <a:sym typeface="Optima"/>
                        </a:rPr>
                        <a:t>René Descartes</a:t>
                      </a:r>
                    </a:p>
                  </a:txBody>
                  <a:tcPr marL="0" marR="0" marT="0" marB="0" anchor="ctr" anchorCtr="0" horzOverflow="overflow">
                    <a:lnL w="3175">
                      <a:solidFill>
                        <a:srgbClr val="FDF6DA"/>
                      </a:solidFill>
                      <a:miter lim="400000"/>
                    </a:lnL>
                    <a:solidFill>
                      <a:srgbClr val="A5C69B"/>
                    </a:solidFill>
                  </a:tcPr>
                </a:tc>
                <a:tc>
                  <a:txBody>
                    <a:bodyPr/>
                    <a:lstStyle/>
                    <a:p>
                      <a:pPr indent="228600" algn="l">
                        <a:defRPr sz="1800">
                          <a:solidFill>
                            <a:srgbClr val="000000"/>
                          </a:solidFill>
                        </a:defRPr>
                      </a:pPr>
                      <a:r>
                        <a:rPr>
                          <a:latin typeface="Optima"/>
                          <a:ea typeface="Optima"/>
                          <a:cs typeface="Optima"/>
                          <a:sym typeface="Optima"/>
                        </a:rPr>
                        <a:t>La fundación de todo el conocimiento del mundo está dado desde ya, a priori, y es cierto, porque se sabe intelectualmente, como ocurre con la matemática, anterior a o independiente de la experiencia de los sentidos. </a:t>
                      </a:r>
                    </a:p>
                  </a:txBody>
                  <a:tcPr marL="0" marR="0" marT="0" marB="0" anchor="ctr" anchorCtr="0" horzOverflow="overflow">
                    <a:lnR w="3175">
                      <a:solidFill>
                        <a:srgbClr val="FDF6DA"/>
                      </a:solidFill>
                      <a:miter lim="400000"/>
                    </a:lnR>
                    <a:noFill/>
                  </a:tcPr>
                </a:tc>
              </a:tr>
              <a:tr h="770081">
                <a:tc>
                  <a:txBody>
                    <a:bodyPr/>
                    <a:lstStyle/>
                    <a:p>
                      <a:pPr algn="l">
                        <a:defRPr sz="1800">
                          <a:solidFill>
                            <a:srgbClr val="000000"/>
                          </a:solidFill>
                        </a:defRPr>
                      </a:pPr>
                      <a:r>
                        <a:rPr b="1">
                          <a:solidFill>
                            <a:srgbClr val="FFFFFF"/>
                          </a:solidFill>
                          <a:latin typeface="Optima"/>
                          <a:ea typeface="Optima"/>
                          <a:cs typeface="Optima"/>
                          <a:sym typeface="Optima"/>
                        </a:rPr>
                        <a:t>John Locke</a:t>
                      </a:r>
                    </a:p>
                  </a:txBody>
                  <a:tcPr marL="0" marR="0" marT="0" marB="0" anchor="ctr" anchorCtr="0" horzOverflow="overflow"/>
                </a:tc>
                <a:tc>
                  <a:txBody>
                    <a:bodyPr/>
                    <a:lstStyle/>
                    <a:p>
                      <a:pPr indent="228600" algn="l">
                        <a:defRPr sz="1800">
                          <a:solidFill>
                            <a:srgbClr val="000000"/>
                          </a:solidFill>
                        </a:defRPr>
                      </a:pPr>
                      <a:r>
                        <a:rPr>
                          <a:latin typeface="Optima"/>
                          <a:ea typeface="Optima"/>
                          <a:cs typeface="Optima"/>
                          <a:sym typeface="Optima"/>
                        </a:rPr>
                        <a:t>La fundación del conocimiento del mundo ocurre a posteriori, o sea después de la experiencia y su procesamiento por los sentidos que experimentan un mundo externo </a:t>
                      </a:r>
                    </a:p>
                  </a:txBody>
                  <a:tcPr marL="0" marR="0" marT="0" marB="0" anchor="ctr" anchorCtr="0" horzOverflow="overflow"/>
                </a:tc>
              </a:tr>
              <a:tr h="770081">
                <a:tc>
                  <a:txBody>
                    <a:bodyPr/>
                    <a:lstStyle/>
                    <a:p>
                      <a:pPr algn="l">
                        <a:defRPr sz="1800">
                          <a:solidFill>
                            <a:srgbClr val="000000"/>
                          </a:solidFill>
                        </a:defRPr>
                      </a:pPr>
                      <a:r>
                        <a:rPr b="1">
                          <a:solidFill>
                            <a:srgbClr val="FFFFFF"/>
                          </a:solidFill>
                          <a:latin typeface="Optima"/>
                          <a:ea typeface="Optima"/>
                          <a:cs typeface="Optima"/>
                          <a:sym typeface="Optima"/>
                        </a:rPr>
                        <a:t>David Hume</a:t>
                      </a:r>
                    </a:p>
                  </a:txBody>
                  <a:tcPr marL="0" marR="0" marT="0" marB="0" anchor="ctr" anchorCtr="0" horzOverflow="overflow"/>
                </a:tc>
                <a:tc>
                  <a:txBody>
                    <a:bodyPr/>
                    <a:lstStyle/>
                    <a:p>
                      <a:pPr indent="228600" algn="l">
                        <a:defRPr sz="1800">
                          <a:solidFill>
                            <a:srgbClr val="000000"/>
                          </a:solidFill>
                        </a:defRPr>
                      </a:pPr>
                      <a:r>
                        <a:rPr>
                          <a:latin typeface="Optima"/>
                          <a:ea typeface="Optima"/>
                          <a:cs typeface="Optima"/>
                          <a:sym typeface="Optima"/>
                        </a:rPr>
                        <a:t>El conocimiento empírico del mundo solo es una probabilidad, y la probabilidad es todo lo que podemos aspirar a conocer.</a:t>
                      </a:r>
                    </a:p>
                  </a:txBody>
                  <a:tcPr marL="0" marR="0" marT="0" marB="0" anchor="ctr" anchorCtr="0" horzOverflow="overflow"/>
                </a:tc>
              </a:tr>
              <a:tr h="1910337">
                <a:tc>
                  <a:txBody>
                    <a:bodyPr/>
                    <a:lstStyle/>
                    <a:p>
                      <a:pPr algn="l">
                        <a:defRPr sz="1800">
                          <a:solidFill>
                            <a:srgbClr val="000000"/>
                          </a:solidFill>
                        </a:defRPr>
                      </a:pPr>
                      <a:r>
                        <a:rPr b="1">
                          <a:solidFill>
                            <a:srgbClr val="FFFFFF"/>
                          </a:solidFill>
                          <a:latin typeface="Optima"/>
                          <a:ea typeface="Optima"/>
                          <a:cs typeface="Optima"/>
                          <a:sym typeface="Optima"/>
                        </a:rPr>
                        <a:t>Kant</a:t>
                      </a:r>
                    </a:p>
                  </a:txBody>
                  <a:tcPr marL="0" marR="0" marT="0" marB="0" anchor="ctr" anchorCtr="0" horzOverflow="overflow"/>
                </a:tc>
                <a:tc>
                  <a:txBody>
                    <a:bodyPr/>
                    <a:lstStyle/>
                    <a:p>
                      <a:pPr indent="228600" algn="l">
                        <a:defRPr sz="1800">
                          <a:solidFill>
                            <a:srgbClr val="000000"/>
                          </a:solidFill>
                        </a:defRPr>
                      </a:pPr>
                      <a:r>
                        <a:rPr>
                          <a:latin typeface="Optima"/>
                          <a:ea typeface="Optima"/>
                          <a:cs typeface="Optima"/>
                          <a:sym typeface="Optima"/>
                        </a:rPr>
                        <a:t>Todo conocimiento del mundo es un conocimiento mediado por los sentidos, sentimientos e intelecto humano. Por lo tanto, no podemos conocer el mundo en sí, tal cual. Nunca podremos separar el conocimiento del ser que conoce. Esto molesta, puesto que cuando decimos que un conocimiento es “objetivo” queremos decir que es absoluto, que corresponde exactamente a un mundo externo, que es perfectamente conocible.</a:t>
                      </a:r>
                    </a:p>
                  </a:txBody>
                  <a:tcPr marL="0" marR="0" marT="0" marB="0" anchor="ctr" anchorCtr="0" horzOverflow="overflow"/>
                </a:tc>
              </a:tr>
              <a:tr h="1156878">
                <a:tc>
                  <a:txBody>
                    <a:bodyPr/>
                    <a:lstStyle/>
                    <a:p>
                      <a:pPr indent="228600" algn="l">
                        <a:defRPr sz="1800">
                          <a:solidFill>
                            <a:srgbClr val="000000"/>
                          </a:solidFill>
                        </a:defRPr>
                      </a:pPr>
                      <a:r>
                        <a:rPr b="1">
                          <a:solidFill>
                            <a:srgbClr val="FFFFFF"/>
                          </a:solidFill>
                          <a:latin typeface="Optima"/>
                          <a:ea typeface="Optima"/>
                          <a:cs typeface="Optima"/>
                          <a:sym typeface="Optima"/>
                        </a:rPr>
                        <a:t>Herederos de Kant 1: Positivismo lógico (anglo-americano espcialmente)</a:t>
                      </a:r>
                    </a:p>
                  </a:txBody>
                  <a:tcPr marL="0" marR="0" marT="0" marB="0" anchor="ctr" anchorCtr="0" horzOverflow="overflow">
                    <a:solidFill>
                      <a:srgbClr val="7C9D69"/>
                    </a:solidFill>
                  </a:tcPr>
                </a:tc>
                <a:tc>
                  <a:txBody>
                    <a:bodyPr/>
                    <a:lstStyle/>
                    <a:p>
                      <a:pPr indent="228600" algn="l">
                        <a:defRPr sz="1800">
                          <a:solidFill>
                            <a:srgbClr val="000000"/>
                          </a:solidFill>
                        </a:defRPr>
                      </a:pPr>
                      <a:r>
                        <a:rPr>
                          <a:solidFill>
                            <a:srgbClr val="FFFFFF"/>
                          </a:solidFill>
                          <a:latin typeface="Optima"/>
                          <a:ea typeface="Optima"/>
                          <a:cs typeface="Optima"/>
                          <a:sym typeface="Optima"/>
                        </a:rPr>
                        <a:t>Rechaza las conclusiones de Kant y convierte en un fe más o menos absoluto la creencia que existe un mundo perfectamente conocible.  </a:t>
                      </a:r>
                    </a:p>
                  </a:txBody>
                  <a:tcPr marL="0" marR="0" marT="0" marB="0" anchor="ctr" anchorCtr="0" horzOverflow="overflow">
                    <a:solidFill>
                      <a:srgbClr val="7C9D69"/>
                    </a:solidFill>
                  </a:tcPr>
                </a:tc>
              </a:tr>
              <a:tr h="503718">
                <a:tc>
                  <a:txBody>
                    <a:bodyPr/>
                    <a:lstStyle/>
                    <a:p>
                      <a:pPr indent="228600" algn="l">
                        <a:defRPr sz="1800">
                          <a:solidFill>
                            <a:srgbClr val="000000"/>
                          </a:solidFill>
                        </a:defRPr>
                      </a:pPr>
                      <a:r>
                        <a:rPr b="1">
                          <a:solidFill>
                            <a:srgbClr val="FFFFFF"/>
                          </a:solidFill>
                          <a:latin typeface="Optima"/>
                          <a:ea typeface="Optima"/>
                          <a:cs typeface="Optima"/>
                          <a:sym typeface="Optima"/>
                        </a:rPr>
                        <a:t>Herederos de Kant 2: Fenomenología (europea o continental)</a:t>
                      </a:r>
                    </a:p>
                  </a:txBody>
                  <a:tcPr marL="0" marR="0" marT="0" marB="0" anchor="ctr" anchorCtr="0" horzOverflow="overflow">
                    <a:solidFill>
                      <a:srgbClr val="7C9D69"/>
                    </a:solidFill>
                  </a:tcPr>
                </a:tc>
                <a:tc>
                  <a:txBody>
                    <a:bodyPr/>
                    <a:lstStyle/>
                    <a:p>
                      <a:pPr indent="228600" algn="l">
                        <a:defRPr sz="1800">
                          <a:solidFill>
                            <a:srgbClr val="000000"/>
                          </a:solidFill>
                        </a:defRPr>
                      </a:pPr>
                      <a:r>
                        <a:rPr>
                          <a:solidFill>
                            <a:srgbClr val="FFFFFF"/>
                          </a:solidFill>
                          <a:latin typeface="Optima"/>
                          <a:ea typeface="Optima"/>
                          <a:cs typeface="Optima"/>
                          <a:sym typeface="Optima"/>
                        </a:rPr>
                        <a:t>Acepta que  el horizonte restringido por la mediación humana es la fundación correcta para entender el mundo.</a:t>
                      </a:r>
                    </a:p>
                  </a:txBody>
                  <a:tcPr marL="0" marR="0" marT="0" marB="0" anchor="ctr" anchorCtr="0" horzOverflow="overflow">
                    <a:solidFill>
                      <a:srgbClr val="7C9D69"/>
                    </a:solidFill>
                  </a:tcPr>
                </a:tc>
              </a:tr>
            </a:tbl>
          </a:graphicData>
        </a:graphic>
      </p:graphicFrame>
      <p:sp>
        <p:nvSpPr>
          <p:cNvPr id="256" name="¿Crees que es necesario decidir que una forma de investigación es “bueno” y “sirve siempre”?…"/>
          <p:cNvSpPr txBox="1"/>
          <p:nvPr/>
        </p:nvSpPr>
        <p:spPr>
          <a:xfrm>
            <a:off x="2845534" y="8178990"/>
            <a:ext cx="7313732" cy="1166070"/>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defRPr sz="1800">
                <a:solidFill>
                  <a:srgbClr val="FF2600"/>
                </a:solidFill>
                <a:latin typeface="Optima"/>
                <a:ea typeface="Optima"/>
                <a:cs typeface="Optima"/>
                <a:sym typeface="Optima"/>
              </a:defRPr>
            </a:pPr>
            <a:r>
              <a:t>¿Reconoces tu propia “parada” frente a estas miradas diferentes?</a:t>
            </a:r>
          </a:p>
          <a:p>
            <a:pPr>
              <a:defRPr sz="1800">
                <a:solidFill>
                  <a:srgbClr val="FF2600"/>
                </a:solidFill>
                <a:latin typeface="Optima"/>
                <a:ea typeface="Optima"/>
                <a:cs typeface="Optima"/>
                <a:sym typeface="Optima"/>
              </a:defRPr>
            </a:pPr>
            <a:r>
              <a:t>¿La de tu disciplina principal?</a:t>
            </a:r>
          </a:p>
          <a:p>
            <a:pPr>
              <a:defRPr sz="1800">
                <a:solidFill>
                  <a:srgbClr val="FF2600"/>
                </a:solidFill>
                <a:latin typeface="Optima"/>
                <a:ea typeface="Optima"/>
                <a:cs typeface="Optima"/>
                <a:sym typeface="Optima"/>
              </a:defRPr>
            </a:pPr>
            <a:r>
              <a:t>¿Crees que debemos decidir que una sola es “verdad” y rechazar el resto?</a:t>
            </a:r>
          </a:p>
          <a:p>
            <a:pPr>
              <a:defRPr sz="1800">
                <a:solidFill>
                  <a:srgbClr val="FF2600"/>
                </a:solidFill>
                <a:latin typeface="Optima"/>
                <a:ea typeface="Optima"/>
                <a:cs typeface="Optima"/>
                <a:sym typeface="Optima"/>
              </a:defRPr>
            </a:pPr>
            <a:r>
              <a:t>O ¿podemos aprender a colaborar, sacándole la mejor de cada uno?</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Cómo podemos “conocer”? Generar los conocimientos necesarios para nuestro tiempo, nuestro lugar, nuestros desafíos?"/>
          <p:cNvSpPr txBox="1"/>
          <p:nvPr>
            <p:ph type="title"/>
          </p:nvPr>
        </p:nvSpPr>
        <p:spPr>
          <a:xfrm>
            <a:off x="592235" y="346286"/>
            <a:ext cx="11820329" cy="1199757"/>
          </a:xfrm>
          <a:prstGeom prst="rect">
            <a:avLst/>
          </a:prstGeom>
          <a:solidFill>
            <a:schemeClr val="accent3"/>
          </a:solidFill>
          <a:ln w="38100">
            <a:solidFill>
              <a:srgbClr val="FFFFFF"/>
            </a:solidFill>
            <a:round/>
          </a:ln>
        </p:spPr>
        <p:txBody>
          <a:bodyPr anchor="ctr"/>
          <a:lstStyle>
            <a:lvl1pPr defTabSz="841247">
              <a:lnSpc>
                <a:spcPct val="100000"/>
              </a:lnSpc>
              <a:defRPr b="0" sz="3300">
                <a:solidFill>
                  <a:srgbClr val="FFFFFF"/>
                </a:solidFill>
                <a:latin typeface="Optima"/>
                <a:ea typeface="Optima"/>
                <a:cs typeface="Optima"/>
                <a:sym typeface="Optima"/>
              </a:defRPr>
            </a:lvl1pPr>
          </a:lstStyle>
          <a:p>
            <a:pPr/>
            <a:r>
              <a:t>¿Cómo podemos “conocer”? Generar los conocimientos necesarios para nuestro tiempo, nuestro lugar, nuestros desafíos?</a:t>
            </a:r>
          </a:p>
        </p:txBody>
      </p:sp>
      <p:graphicFrame>
        <p:nvGraphicFramePr>
          <p:cNvPr id="259" name="Table"/>
          <p:cNvGraphicFramePr/>
          <p:nvPr/>
        </p:nvGraphicFramePr>
        <p:xfrm>
          <a:off x="596900" y="1682750"/>
          <a:ext cx="11565980" cy="6288979"/>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54338"/>
                <a:gridCol w="2785767"/>
                <a:gridCol w="1851384"/>
                <a:gridCol w="3559293"/>
                <a:gridCol w="3015195"/>
              </a:tblGrid>
              <a:tr h="283029">
                <a:tc gridSpan="5">
                  <a:txBody>
                    <a:bodyPr/>
                    <a:lstStyle/>
                    <a:p>
                      <a:pPr defTabSz="457200">
                        <a:defRPr sz="1800">
                          <a:solidFill>
                            <a:srgbClr val="000000"/>
                          </a:solidFill>
                        </a:defRPr>
                      </a:pPr>
                      <a:r>
                        <a:rPr b="1" sz="1500">
                          <a:latin typeface="Belleza"/>
                          <a:ea typeface="Belleza"/>
                          <a:cs typeface="Belleza"/>
                          <a:sym typeface="Belleza"/>
                        </a:rPr>
                        <a:t>Diferentes disciplinas nos ofrecen diferentes formas de “conocer” </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A5A5A5"/>
                      </a:solidFill>
                      <a:miter lim="400000"/>
                    </a:lnB>
                    <a:solidFill>
                      <a:srgbClr val="CBD2B6"/>
                    </a:solidFill>
                  </a:tcPr>
                </a:tc>
                <a:tc hMerge="1">
                  <a:tcPr/>
                </a:tc>
                <a:tc hMerge="1">
                  <a:tcPr/>
                </a:tc>
                <a:tc hMerge="1">
                  <a:tcPr/>
                </a:tc>
                <a:tc hMerge="1">
                  <a:tcPr/>
                </a:tc>
              </a:tr>
              <a:tr h="518083">
                <a:tc>
                  <a:txBody>
                    <a:bodyPr/>
                    <a:lstStyle/>
                    <a:p>
                      <a:pPr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3F3F3F"/>
                      </a:solidFill>
                      <a:miter lim="400000"/>
                    </a:lnB>
                    <a:solidFill>
                      <a:srgbClr val="CBD2B6"/>
                    </a:solidFill>
                  </a:tcPr>
                </a:tc>
                <a:tc>
                  <a:txBody>
                    <a:bodyPr/>
                    <a:lstStyle/>
                    <a:p>
                      <a:pPr defTabSz="457200">
                        <a:defRPr sz="1800">
                          <a:solidFill>
                            <a:srgbClr val="000000"/>
                          </a:solidFill>
                        </a:defRPr>
                      </a:pPr>
                      <a:r>
                        <a:rPr b="1" sz="1500">
                          <a:latin typeface="Belleza"/>
                          <a:ea typeface="Belleza"/>
                          <a:cs typeface="Belleza"/>
                          <a:sym typeface="Belleza"/>
                        </a:rPr>
                        <a:t>Cuestiones de</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3F3F3F"/>
                      </a:solidFill>
                      <a:miter lim="400000"/>
                    </a:lnB>
                    <a:solidFill>
                      <a:srgbClr val="CBD2B6"/>
                    </a:solidFill>
                  </a:tcPr>
                </a:tc>
                <a:tc>
                  <a:txBody>
                    <a:bodyPr/>
                    <a:lstStyle/>
                    <a:p>
                      <a:pPr defTabSz="457200">
                        <a:defRPr sz="1800">
                          <a:solidFill>
                            <a:srgbClr val="000000"/>
                          </a:solidFill>
                        </a:defRPr>
                      </a:pPr>
                      <a:r>
                        <a:rPr b="1" sz="1500">
                          <a:latin typeface="Belleza"/>
                          <a:ea typeface="Belleza"/>
                          <a:cs typeface="Belleza"/>
                          <a:sym typeface="Belleza"/>
                        </a:rPr>
                        <a:t>Disciplina principal</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3F3F3F"/>
                      </a:solidFill>
                      <a:miter lim="400000"/>
                    </a:lnB>
                    <a:solidFill>
                      <a:srgbClr val="CBD2B6"/>
                    </a:solidFill>
                  </a:tcPr>
                </a:tc>
                <a:tc>
                  <a:txBody>
                    <a:bodyPr/>
                    <a:lstStyle/>
                    <a:p>
                      <a:pPr defTabSz="457200">
                        <a:defRPr sz="1800">
                          <a:solidFill>
                            <a:srgbClr val="000000"/>
                          </a:solidFill>
                        </a:defRPr>
                      </a:pPr>
                      <a:r>
                        <a:rPr b="1" sz="1500">
                          <a:latin typeface="Belleza"/>
                          <a:ea typeface="Belleza"/>
                          <a:cs typeface="Belleza"/>
                          <a:sym typeface="Belleza"/>
                        </a:rPr>
                        <a:t>Técnicas principales</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3F3F3F"/>
                      </a:solidFill>
                      <a:miter lim="400000"/>
                    </a:lnB>
                    <a:solidFill>
                      <a:srgbClr val="CBD2B6"/>
                    </a:solidFill>
                  </a:tcPr>
                </a:tc>
                <a:tc>
                  <a:txBody>
                    <a:bodyPr/>
                    <a:lstStyle/>
                    <a:p>
                      <a:pPr defTabSz="457200">
                        <a:defRPr sz="1800">
                          <a:solidFill>
                            <a:srgbClr val="000000"/>
                          </a:solidFill>
                        </a:defRPr>
                      </a:pPr>
                      <a:r>
                        <a:rPr b="1" sz="1500">
                          <a:latin typeface="Belleza"/>
                          <a:ea typeface="Belleza"/>
                          <a:cs typeface="Belleza"/>
                          <a:sym typeface="Belleza"/>
                        </a:rPr>
                        <a:t>Referencias</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3F3F3F"/>
                      </a:solidFill>
                      <a:miter lim="400000"/>
                    </a:lnB>
                    <a:solidFill>
                      <a:srgbClr val="CBD2B6"/>
                    </a:solidFill>
                  </a:tcPr>
                </a:tc>
              </a:tr>
              <a:tr h="743548">
                <a:tc>
                  <a:txBody>
                    <a:bodyPr/>
                    <a:lstStyle/>
                    <a:p>
                      <a:pPr algn="r" defTabSz="457200">
                        <a:defRPr sz="1800">
                          <a:solidFill>
                            <a:srgbClr val="000000"/>
                          </a:solidFill>
                        </a:defRPr>
                      </a:pPr>
                      <a:r>
                        <a:rPr sz="1500">
                          <a:latin typeface="Belleza"/>
                          <a:ea typeface="Belleza"/>
                          <a:cs typeface="Belleza"/>
                          <a:sym typeface="Belleza"/>
                        </a:rPr>
                        <a:t>1</a:t>
                      </a:r>
                    </a:p>
                  </a:txBody>
                  <a:tcPr marL="0" marR="0" marT="0" marB="0" anchor="ctr" anchorCtr="0" horzOverflow="overflow">
                    <a:lnL w="12700">
                      <a:solidFill>
                        <a:srgbClr val="A5A5A5"/>
                      </a:solidFill>
                      <a:miter lim="400000"/>
                    </a:lnL>
                    <a:lnR w="12700">
                      <a:solidFill>
                        <a:srgbClr val="3F3F3F"/>
                      </a:solidFill>
                      <a:miter lim="400000"/>
                    </a:lnR>
                    <a:lnT w="12700">
                      <a:solidFill>
                        <a:srgbClr val="3F3F3F"/>
                      </a:solidFill>
                      <a:miter lim="400000"/>
                    </a:lnT>
                    <a:lnB w="12700">
                      <a:solidFill>
                        <a:srgbClr val="A5A5A5"/>
                      </a:solidFill>
                      <a:miter lim="400000"/>
                    </a:lnB>
                    <a:solidFill>
                      <a:srgbClr val="DBDBDB"/>
                    </a:solidFill>
                  </a:tcPr>
                </a:tc>
                <a:tc>
                  <a:txBody>
                    <a:bodyPr/>
                    <a:lstStyle/>
                    <a:p>
                      <a:pPr algn="l" defTabSz="457200">
                        <a:defRPr b="1" sz="1500">
                          <a:solidFill>
                            <a:srgbClr val="000000"/>
                          </a:solidFill>
                          <a:latin typeface="Optima"/>
                          <a:ea typeface="Optima"/>
                          <a:cs typeface="Optima"/>
                          <a:sym typeface="Optima"/>
                        </a:defRPr>
                      </a:pPr>
                      <a:r>
                        <a:t>Significado</a:t>
                      </a:r>
                      <a:r>
                        <a:rPr b="0"/>
                        <a:t>: explicitar la esencia de las experiencias de los actores </a:t>
                      </a:r>
                    </a:p>
                  </a:txBody>
                  <a:tcPr marL="0" marR="0" marT="0" marB="0" anchor="ctr" anchorCtr="0" horzOverflow="overflow">
                    <a:lnL w="12700">
                      <a:solidFill>
                        <a:srgbClr val="3F3F3F"/>
                      </a:solidFill>
                      <a:miter lim="400000"/>
                    </a:lnL>
                    <a:lnR w="12700">
                      <a:solidFill>
                        <a:srgbClr val="A5A5A5"/>
                      </a:solidFill>
                      <a:miter lim="400000"/>
                    </a:lnR>
                    <a:lnT w="12700">
                      <a:solidFill>
                        <a:srgbClr val="3F3F3F"/>
                      </a:solidFill>
                      <a:miter lim="400000"/>
                    </a:lnT>
                    <a:lnB w="12700">
                      <a:solidFill>
                        <a:srgbClr val="A5A5A5"/>
                      </a:solidFill>
                      <a:miter lim="400000"/>
                    </a:lnB>
                    <a:solidFill>
                      <a:srgbClr val="FFFFFF"/>
                    </a:solidFill>
                  </a:tcPr>
                </a:tc>
                <a:tc>
                  <a:txBody>
                    <a:bodyPr/>
                    <a:lstStyle/>
                    <a:p>
                      <a:pPr algn="l" defTabSz="457200">
                        <a:defRPr sz="1500">
                          <a:solidFill>
                            <a:srgbClr val="000000"/>
                          </a:solidFill>
                          <a:latin typeface="Belleza"/>
                          <a:ea typeface="Belleza"/>
                          <a:cs typeface="Belleza"/>
                          <a:sym typeface="Belleza"/>
                        </a:defRPr>
                      </a:pPr>
                      <a:r>
                        <a:rPr b="1"/>
                        <a:t>Filosofía</a:t>
                      </a:r>
                      <a:r>
                        <a:t> (fenomenología)</a:t>
                      </a:r>
                    </a:p>
                  </a:txBody>
                  <a:tcPr marL="0" marR="0" marT="0" marB="0" anchor="ctr" anchorCtr="0" horzOverflow="overflow">
                    <a:lnL w="12700">
                      <a:solidFill>
                        <a:srgbClr val="A5A5A5"/>
                      </a:solidFill>
                      <a:miter lim="400000"/>
                    </a:lnL>
                    <a:lnR w="12700">
                      <a:solidFill>
                        <a:srgbClr val="A5A5A5"/>
                      </a:solidFill>
                      <a:miter lim="400000"/>
                    </a:lnR>
                    <a:lnT w="12700">
                      <a:solidFill>
                        <a:srgbClr val="3F3F3F"/>
                      </a:solidFill>
                      <a:miter lim="400000"/>
                    </a:lnT>
                    <a:lnB w="12700">
                      <a:solidFill>
                        <a:srgbClr val="A5A5A5"/>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Grabación de conversaciones, anécdotas de experiencias personales; reflexiones filosóficas</a:t>
                      </a:r>
                    </a:p>
                  </a:txBody>
                  <a:tcPr marL="0" marR="0" marT="0" marB="0" anchor="ctr" anchorCtr="0" horzOverflow="overflow">
                    <a:lnL w="12700">
                      <a:solidFill>
                        <a:srgbClr val="A5A5A5"/>
                      </a:solidFill>
                      <a:miter lim="400000"/>
                    </a:lnL>
                    <a:lnR w="12700">
                      <a:solidFill>
                        <a:srgbClr val="A5A5A5"/>
                      </a:solidFill>
                      <a:miter lim="400000"/>
                    </a:lnR>
                    <a:lnT w="12700">
                      <a:solidFill>
                        <a:srgbClr val="3F3F3F"/>
                      </a:solidFill>
                      <a:miter lim="400000"/>
                    </a:lnT>
                    <a:lnB w="12700">
                      <a:solidFill>
                        <a:srgbClr val="A5A5A5"/>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Van Manen (1984; 1990)</a:t>
                      </a:r>
                    </a:p>
                  </a:txBody>
                  <a:tcPr marL="0" marR="0" marT="0" marB="0" anchor="ctr" anchorCtr="0" horzOverflow="overflow">
                    <a:lnL w="12700">
                      <a:solidFill>
                        <a:srgbClr val="A5A5A5"/>
                      </a:solidFill>
                      <a:miter lim="400000"/>
                    </a:lnL>
                    <a:lnR w="12700">
                      <a:solidFill>
                        <a:srgbClr val="A5A5A5"/>
                      </a:solidFill>
                      <a:miter lim="400000"/>
                    </a:lnR>
                    <a:lnT w="12700">
                      <a:solidFill>
                        <a:srgbClr val="3F3F3F"/>
                      </a:solidFill>
                      <a:miter lim="400000"/>
                    </a:lnT>
                    <a:lnB w="12700">
                      <a:solidFill>
                        <a:srgbClr val="A5A5A5"/>
                      </a:solidFill>
                      <a:miter lim="400000"/>
                    </a:lnB>
                    <a:solidFill>
                      <a:srgbClr val="FFFFFF"/>
                    </a:solidFill>
                  </a:tcPr>
                </a:tc>
              </a:tr>
              <a:tr h="973808">
                <a:tc>
                  <a:txBody>
                    <a:bodyPr/>
                    <a:lstStyle/>
                    <a:p>
                      <a:pPr algn="r" defTabSz="457200">
                        <a:defRPr sz="1800">
                          <a:solidFill>
                            <a:srgbClr val="000000"/>
                          </a:solidFill>
                        </a:defRPr>
                      </a:pPr>
                      <a:r>
                        <a:rPr sz="1500">
                          <a:latin typeface="Belleza"/>
                          <a:ea typeface="Belleza"/>
                          <a:cs typeface="Belleza"/>
                          <a:sym typeface="Belleza"/>
                        </a:rPr>
                        <a:t>2</a:t>
                      </a:r>
                    </a:p>
                  </a:txBody>
                  <a:tcPr marL="0" marR="0" marT="0" marB="0" anchor="ctr" anchorCtr="0" horzOverflow="overflow">
                    <a:lnL w="12700">
                      <a:solidFill>
                        <a:srgbClr val="A5A5A5"/>
                      </a:solidFill>
                      <a:miter lim="400000"/>
                    </a:lnL>
                    <a:lnR w="12700">
                      <a:solidFill>
                        <a:srgbClr val="3F3F3F"/>
                      </a:solidFill>
                      <a:miter lim="400000"/>
                    </a:lnR>
                    <a:lnT w="12700">
                      <a:solidFill>
                        <a:srgbClr val="A5A5A5"/>
                      </a:solidFill>
                      <a:miter lim="400000"/>
                    </a:lnT>
                    <a:lnB w="12700">
                      <a:solidFill>
                        <a:srgbClr val="A5A5A5"/>
                      </a:solidFill>
                      <a:miter lim="400000"/>
                    </a:lnB>
                    <a:solidFill>
                      <a:srgbClr val="DBDBDB"/>
                    </a:solidFill>
                  </a:tcPr>
                </a:tc>
                <a:tc>
                  <a:txBody>
                    <a:bodyPr/>
                    <a:lstStyle/>
                    <a:p>
                      <a:pPr algn="l" defTabSz="457200">
                        <a:defRPr b="1" sz="1500">
                          <a:solidFill>
                            <a:srgbClr val="000000"/>
                          </a:solidFill>
                          <a:latin typeface="Optima"/>
                          <a:ea typeface="Optima"/>
                          <a:cs typeface="Optima"/>
                          <a:sym typeface="Optima"/>
                        </a:defRPr>
                      </a:pPr>
                      <a:r>
                        <a:t>Descripción e interpretación</a:t>
                      </a:r>
                      <a:r>
                        <a:rPr b="0"/>
                        <a:t>: valores, ideas, prácticas de los grupos culturales </a:t>
                      </a:r>
                    </a:p>
                  </a:txBody>
                  <a:tcPr marL="0" marR="0" marT="0" marB="0" anchor="ctr" anchorCtr="0" horzOverflow="overflow">
                    <a:lnL w="12700">
                      <a:solidFill>
                        <a:srgbClr val="3F3F3F"/>
                      </a:solidFill>
                      <a:miter lim="400000"/>
                    </a:lnL>
                    <a:lnR w="12700">
                      <a:solidFill>
                        <a:srgbClr val="A5A5A5"/>
                      </a:solidFill>
                      <a:miter lim="400000"/>
                    </a:lnR>
                    <a:lnT w="12700">
                      <a:solidFill>
                        <a:srgbClr val="A5A5A5"/>
                      </a:solidFill>
                      <a:miter lim="400000"/>
                    </a:lnT>
                    <a:lnB w="12700">
                      <a:solidFill>
                        <a:srgbClr val="A5A5A5"/>
                      </a:solidFill>
                      <a:miter lim="400000"/>
                    </a:lnB>
                    <a:solidFill>
                      <a:srgbClr val="FFFFFF"/>
                    </a:solidFill>
                  </a:tcPr>
                </a:tc>
                <a:tc>
                  <a:txBody>
                    <a:bodyPr/>
                    <a:lstStyle/>
                    <a:p>
                      <a:pPr algn="l" defTabSz="457200">
                        <a:defRPr sz="1800">
                          <a:solidFill>
                            <a:srgbClr val="000000"/>
                          </a:solidFill>
                        </a:defRPr>
                      </a:pPr>
                      <a:r>
                        <a:rPr b="1" sz="1500">
                          <a:latin typeface="Belleza"/>
                          <a:ea typeface="Belleza"/>
                          <a:cs typeface="Belleza"/>
                          <a:sym typeface="Belleza"/>
                        </a:rPr>
                        <a:t>Antropología cultural</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A5A5A5"/>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Entrevistas no estructuradas, observación participante, notas de campo, documentos, registros, fotografías, redes sociales</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A5A5A5"/>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Erickson (1975), Spradley (1979), Hammersley y Atkinson (1992)</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A5A5A5"/>
                      </a:solidFill>
                      <a:miter lim="400000"/>
                    </a:lnB>
                    <a:solidFill>
                      <a:srgbClr val="FFFFFF"/>
                    </a:solidFill>
                  </a:tcPr>
                </a:tc>
              </a:tr>
              <a:tr h="743548">
                <a:tc>
                  <a:txBody>
                    <a:bodyPr/>
                    <a:lstStyle/>
                    <a:p>
                      <a:pPr algn="r" defTabSz="457200">
                        <a:defRPr sz="1800">
                          <a:solidFill>
                            <a:srgbClr val="000000"/>
                          </a:solidFill>
                        </a:defRPr>
                      </a:pPr>
                      <a:r>
                        <a:rPr sz="1500">
                          <a:latin typeface="Belleza"/>
                          <a:ea typeface="Belleza"/>
                          <a:cs typeface="Belleza"/>
                          <a:sym typeface="Belleza"/>
                        </a:rPr>
                        <a:t>3</a:t>
                      </a:r>
                    </a:p>
                  </a:txBody>
                  <a:tcPr marL="0" marR="0" marT="0" marB="0" anchor="ctr" anchorCtr="0" horzOverflow="overflow">
                    <a:lnL w="12700">
                      <a:solidFill>
                        <a:srgbClr val="A5A5A5"/>
                      </a:solidFill>
                      <a:miter lim="400000"/>
                    </a:lnL>
                    <a:lnR w="12700">
                      <a:solidFill>
                        <a:srgbClr val="3F3F3F"/>
                      </a:solidFill>
                      <a:miter lim="400000"/>
                    </a:lnR>
                    <a:lnT w="12700">
                      <a:solidFill>
                        <a:srgbClr val="A5A5A5"/>
                      </a:solidFill>
                      <a:miter lim="400000"/>
                    </a:lnT>
                    <a:lnB w="12700">
                      <a:solidFill>
                        <a:srgbClr val="A5A5A5"/>
                      </a:solidFill>
                      <a:miter lim="400000"/>
                    </a:lnB>
                    <a:solidFill>
                      <a:srgbClr val="DBDBDB"/>
                    </a:solidFill>
                  </a:tcPr>
                </a:tc>
                <a:tc>
                  <a:txBody>
                    <a:bodyPr/>
                    <a:lstStyle/>
                    <a:p>
                      <a:pPr algn="l" defTabSz="457200">
                        <a:defRPr b="1" sz="1500">
                          <a:solidFill>
                            <a:srgbClr val="000000"/>
                          </a:solidFill>
                          <a:latin typeface="Optima"/>
                          <a:ea typeface="Optima"/>
                          <a:cs typeface="Optima"/>
                          <a:sym typeface="Optima"/>
                        </a:defRPr>
                      </a:pPr>
                      <a:r>
                        <a:t>Proceso</a:t>
                      </a:r>
                      <a:r>
                        <a:rPr b="0"/>
                        <a:t>: experiencia a lo largo del tiempo o de un cambio</a:t>
                      </a:r>
                    </a:p>
                  </a:txBody>
                  <a:tcPr marL="0" marR="0" marT="0" marB="0" anchor="ctr" anchorCtr="0" horzOverflow="overflow">
                    <a:lnL w="12700">
                      <a:solidFill>
                        <a:srgbClr val="3F3F3F"/>
                      </a:solidFill>
                      <a:miter lim="400000"/>
                    </a:lnL>
                    <a:lnR w="12700">
                      <a:solidFill>
                        <a:srgbClr val="A5A5A5"/>
                      </a:solidFill>
                      <a:miter lim="400000"/>
                    </a:lnR>
                    <a:lnT w="12700">
                      <a:solidFill>
                        <a:srgbClr val="A5A5A5"/>
                      </a:solidFill>
                      <a:miter lim="400000"/>
                    </a:lnT>
                    <a:lnB w="12700">
                      <a:solidFill>
                        <a:srgbClr val="A5A5A5"/>
                      </a:solidFill>
                      <a:miter lim="400000"/>
                    </a:lnB>
                    <a:solidFill>
                      <a:srgbClr val="FFFFFF"/>
                    </a:solidFill>
                  </a:tcPr>
                </a:tc>
                <a:tc>
                  <a:txBody>
                    <a:bodyPr/>
                    <a:lstStyle/>
                    <a:p>
                      <a:pPr algn="l" defTabSz="457200">
                        <a:defRPr sz="1800">
                          <a:solidFill>
                            <a:srgbClr val="000000"/>
                          </a:solidFill>
                        </a:defRPr>
                      </a:pPr>
                      <a:r>
                        <a:rPr b="1" sz="1500">
                          <a:latin typeface="Belleza"/>
                          <a:ea typeface="Belleza"/>
                          <a:cs typeface="Belleza"/>
                          <a:sym typeface="Belleza"/>
                        </a:rPr>
                        <a:t>Sociología</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A5A5A5"/>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Entrevistas abiertas, semi-estructuradas y estructuradas, observación participante, memorias, bitácoras</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A5A5A5"/>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Glaser (1978, 1992), Glaser y Strauss (1967), Strauss y Corbin (1990)</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A5A5A5"/>
                      </a:solidFill>
                      <a:miter lim="400000"/>
                    </a:lnB>
                    <a:solidFill>
                      <a:srgbClr val="FFFFFF"/>
                    </a:solidFill>
                  </a:tcPr>
                </a:tc>
              </a:tr>
              <a:tr h="513288">
                <a:tc>
                  <a:txBody>
                    <a:bodyPr/>
                    <a:lstStyle/>
                    <a:p>
                      <a:pPr algn="r" defTabSz="457200">
                        <a:defRPr sz="1800">
                          <a:solidFill>
                            <a:srgbClr val="000000"/>
                          </a:solidFill>
                        </a:defRPr>
                      </a:pPr>
                      <a:r>
                        <a:rPr sz="1500">
                          <a:latin typeface="Belleza"/>
                          <a:ea typeface="Belleza"/>
                          <a:cs typeface="Belleza"/>
                          <a:sym typeface="Belleza"/>
                        </a:rPr>
                        <a:t>4</a:t>
                      </a:r>
                    </a:p>
                  </a:txBody>
                  <a:tcPr marL="0" marR="0" marT="0" marB="0" anchor="ctr" anchorCtr="0" horzOverflow="overflow">
                    <a:lnL w="12700">
                      <a:solidFill>
                        <a:srgbClr val="A5A5A5"/>
                      </a:solidFill>
                      <a:miter lim="400000"/>
                    </a:lnL>
                    <a:lnR w="12700">
                      <a:solidFill>
                        <a:srgbClr val="3F3F3F"/>
                      </a:solidFill>
                      <a:miter lim="400000"/>
                    </a:lnR>
                    <a:lnT w="12700">
                      <a:solidFill>
                        <a:srgbClr val="A5A5A5"/>
                      </a:solidFill>
                      <a:miter lim="400000"/>
                    </a:lnT>
                    <a:lnB w="12700">
                      <a:solidFill>
                        <a:srgbClr val="A5A5A5"/>
                      </a:solidFill>
                      <a:miter lim="400000"/>
                    </a:lnB>
                    <a:solidFill>
                      <a:srgbClr val="DBDBDB"/>
                    </a:solidFill>
                  </a:tcPr>
                </a:tc>
                <a:tc>
                  <a:txBody>
                    <a:bodyPr/>
                    <a:lstStyle/>
                    <a:p>
                      <a:pPr algn="l" defTabSz="457200">
                        <a:defRPr sz="1800">
                          <a:solidFill>
                            <a:srgbClr val="000000"/>
                          </a:solidFill>
                        </a:defRPr>
                      </a:pPr>
                      <a:r>
                        <a:rPr b="1" sz="1500">
                          <a:latin typeface="Belleza"/>
                          <a:ea typeface="Belleza"/>
                          <a:cs typeface="Belleza"/>
                          <a:sym typeface="Belleza"/>
                        </a:rPr>
                        <a:t>Interacción verbal y diálogo</a:t>
                      </a:r>
                    </a:p>
                  </a:txBody>
                  <a:tcPr marL="0" marR="0" marT="0" marB="0" anchor="ctr" anchorCtr="0" horzOverflow="overflow">
                    <a:lnL w="12700">
                      <a:solidFill>
                        <a:srgbClr val="3F3F3F"/>
                      </a:solidFill>
                      <a:miter lim="400000"/>
                    </a:lnL>
                    <a:lnR w="12700">
                      <a:solidFill>
                        <a:srgbClr val="A5A5A5"/>
                      </a:solidFill>
                      <a:miter lim="400000"/>
                    </a:lnR>
                    <a:lnT w="12700">
                      <a:solidFill>
                        <a:srgbClr val="A5A5A5"/>
                      </a:solidFill>
                      <a:miter lim="400000"/>
                    </a:lnT>
                    <a:lnB w="12700">
                      <a:solidFill>
                        <a:srgbClr val="A5A5A5"/>
                      </a:solidFill>
                      <a:miter lim="400000"/>
                    </a:lnB>
                    <a:solidFill>
                      <a:srgbClr val="FFFFFF"/>
                    </a:solidFill>
                  </a:tcPr>
                </a:tc>
                <a:tc>
                  <a:txBody>
                    <a:bodyPr/>
                    <a:lstStyle/>
                    <a:p>
                      <a:pPr algn="l" defTabSz="457200">
                        <a:defRPr sz="1800">
                          <a:solidFill>
                            <a:srgbClr val="000000"/>
                          </a:solidFill>
                        </a:defRPr>
                      </a:pPr>
                      <a:r>
                        <a:rPr b="1" sz="1500">
                          <a:latin typeface="Belleza"/>
                          <a:ea typeface="Belleza"/>
                          <a:cs typeface="Belleza"/>
                          <a:sym typeface="Belleza"/>
                        </a:rPr>
                        <a:t>Semiótica</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A5A5A5"/>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Diálogo, apuntes, registro audiovisual, notas de campo, bitácora</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A5A5A5"/>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Atkinson (1992), Benson y Hughes (1983), Denzin (1970, 1989)</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A5A5A5"/>
                      </a:solidFill>
                      <a:miter lim="400000"/>
                    </a:lnB>
                    <a:solidFill>
                      <a:srgbClr val="FFFFFF"/>
                    </a:solidFill>
                  </a:tcPr>
                </a:tc>
              </a:tr>
              <a:tr h="513288">
                <a:tc>
                  <a:txBody>
                    <a:bodyPr/>
                    <a:lstStyle/>
                    <a:p>
                      <a:pPr algn="r" defTabSz="457200">
                        <a:defRPr sz="1800">
                          <a:solidFill>
                            <a:srgbClr val="000000"/>
                          </a:solidFill>
                        </a:defRPr>
                      </a:pPr>
                      <a:r>
                        <a:rPr sz="1500">
                          <a:latin typeface="Belleza"/>
                          <a:ea typeface="Belleza"/>
                          <a:cs typeface="Belleza"/>
                          <a:sym typeface="Belleza"/>
                        </a:rPr>
                        <a:t>5</a:t>
                      </a:r>
                    </a:p>
                  </a:txBody>
                  <a:tcPr marL="0" marR="0" marT="0" marB="0" anchor="ctr" anchorCtr="0" horzOverflow="overflow">
                    <a:lnL w="12700">
                      <a:solidFill>
                        <a:srgbClr val="A5A5A5"/>
                      </a:solidFill>
                      <a:miter lim="400000"/>
                    </a:lnL>
                    <a:lnR w="12700">
                      <a:solidFill>
                        <a:srgbClr val="3F3F3F"/>
                      </a:solidFill>
                      <a:miter lim="400000"/>
                    </a:lnR>
                    <a:lnT w="12700">
                      <a:solidFill>
                        <a:srgbClr val="A5A5A5"/>
                      </a:solidFill>
                      <a:miter lim="400000"/>
                    </a:lnT>
                    <a:lnB w="12700">
                      <a:solidFill>
                        <a:srgbClr val="A5A5A5"/>
                      </a:solidFill>
                      <a:miter lim="400000"/>
                    </a:lnB>
                    <a:solidFill>
                      <a:srgbClr val="DBDBDB"/>
                    </a:solidFill>
                  </a:tcPr>
                </a:tc>
                <a:tc>
                  <a:txBody>
                    <a:bodyPr/>
                    <a:lstStyle/>
                    <a:p>
                      <a:pPr algn="l" defTabSz="457200">
                        <a:defRPr sz="1800">
                          <a:solidFill>
                            <a:srgbClr val="000000"/>
                          </a:solidFill>
                        </a:defRPr>
                      </a:pPr>
                      <a:r>
                        <a:rPr b="1" sz="1500">
                          <a:latin typeface="Belleza"/>
                          <a:ea typeface="Belleza"/>
                          <a:cs typeface="Belleza"/>
                          <a:sym typeface="Belleza"/>
                        </a:rPr>
                        <a:t>Percepciones e interpretaciones</a:t>
                      </a:r>
                    </a:p>
                  </a:txBody>
                  <a:tcPr marL="0" marR="0" marT="0" marB="0" anchor="ctr" anchorCtr="0" horzOverflow="overflow">
                    <a:lnL w="12700">
                      <a:solidFill>
                        <a:srgbClr val="3F3F3F"/>
                      </a:solidFill>
                      <a:miter lim="400000"/>
                    </a:lnL>
                    <a:lnR w="12700">
                      <a:solidFill>
                        <a:srgbClr val="A5A5A5"/>
                      </a:solidFill>
                      <a:miter lim="400000"/>
                    </a:lnR>
                    <a:lnT w="12700">
                      <a:solidFill>
                        <a:srgbClr val="A5A5A5"/>
                      </a:solidFill>
                      <a:miter lim="400000"/>
                    </a:lnT>
                    <a:lnB w="12700">
                      <a:solidFill>
                        <a:srgbClr val="A5A5A5"/>
                      </a:solidFill>
                      <a:miter lim="400000"/>
                    </a:lnB>
                    <a:solidFill>
                      <a:srgbClr val="FFFFFF"/>
                    </a:solidFill>
                  </a:tcPr>
                </a:tc>
                <a:tc>
                  <a:txBody>
                    <a:bodyPr/>
                    <a:lstStyle/>
                    <a:p>
                      <a:pPr algn="l" defTabSz="457200">
                        <a:defRPr sz="1500">
                          <a:solidFill>
                            <a:srgbClr val="000000"/>
                          </a:solidFill>
                          <a:latin typeface="Belleza"/>
                          <a:ea typeface="Belleza"/>
                          <a:cs typeface="Belleza"/>
                          <a:sym typeface="Belleza"/>
                        </a:defRPr>
                      </a:pPr>
                      <a:r>
                        <a:rPr b="1"/>
                        <a:t>Antropología social</a:t>
                      </a:r>
                      <a:r>
                        <a:t>, sociología</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A5A5A5"/>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Entrevistas, documentos, registros, diarios</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A5A5A5"/>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Goodson (1985, 1992), Zabalza (1991)</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A5A5A5"/>
                      </a:solidFill>
                      <a:miter lim="400000"/>
                    </a:lnB>
                    <a:solidFill>
                      <a:srgbClr val="FFFFFF"/>
                    </a:solidFill>
                  </a:tcPr>
                </a:tc>
              </a:tr>
              <a:tr h="973808">
                <a:tc>
                  <a:txBody>
                    <a:bodyPr/>
                    <a:lstStyle/>
                    <a:p>
                      <a:pPr algn="r" defTabSz="457200">
                        <a:defRPr sz="1800">
                          <a:solidFill>
                            <a:srgbClr val="000000"/>
                          </a:solidFill>
                        </a:defRPr>
                      </a:pPr>
                      <a:r>
                        <a:rPr sz="1500">
                          <a:latin typeface="Belleza"/>
                          <a:ea typeface="Belleza"/>
                          <a:cs typeface="Belleza"/>
                          <a:sym typeface="Belleza"/>
                        </a:rPr>
                        <a:t>6</a:t>
                      </a:r>
                    </a:p>
                  </a:txBody>
                  <a:tcPr marL="0" marR="0" marT="0" marB="0" anchor="ctr" anchorCtr="0" horzOverflow="overflow">
                    <a:lnL w="12700">
                      <a:solidFill>
                        <a:srgbClr val="A5A5A5"/>
                      </a:solidFill>
                      <a:miter lim="400000"/>
                    </a:lnL>
                    <a:lnR w="12700">
                      <a:solidFill>
                        <a:srgbClr val="3F3F3F"/>
                      </a:solidFill>
                      <a:miter lim="400000"/>
                    </a:lnR>
                    <a:lnT w="12700">
                      <a:solidFill>
                        <a:srgbClr val="A5A5A5"/>
                      </a:solidFill>
                      <a:miter lim="400000"/>
                    </a:lnT>
                    <a:lnB w="12700">
                      <a:solidFill>
                        <a:srgbClr val="A5A5A5"/>
                      </a:solidFill>
                      <a:miter lim="400000"/>
                    </a:lnB>
                    <a:solidFill>
                      <a:srgbClr val="DBDBDB"/>
                    </a:solidFill>
                  </a:tcPr>
                </a:tc>
                <a:tc>
                  <a:txBody>
                    <a:bodyPr/>
                    <a:lstStyle/>
                    <a:p>
                      <a:pPr algn="l" defTabSz="457200">
                        <a:defRPr sz="1800">
                          <a:solidFill>
                            <a:srgbClr val="000000"/>
                          </a:solidFill>
                        </a:defRPr>
                      </a:pPr>
                      <a:r>
                        <a:rPr b="1" sz="1500">
                          <a:latin typeface="Belleza"/>
                          <a:ea typeface="Belleza"/>
                          <a:cs typeface="Belleza"/>
                          <a:sym typeface="Belleza"/>
                        </a:rPr>
                        <a:t>Observación, participación</a:t>
                      </a:r>
                    </a:p>
                  </a:txBody>
                  <a:tcPr marL="0" marR="0" marT="0" marB="0" anchor="ctr" anchorCtr="0" horzOverflow="overflow">
                    <a:lnL w="12700">
                      <a:solidFill>
                        <a:srgbClr val="3F3F3F"/>
                      </a:solidFill>
                      <a:miter lim="400000"/>
                    </a:lnL>
                    <a:lnR w="12700">
                      <a:solidFill>
                        <a:srgbClr val="A5A5A5"/>
                      </a:solidFill>
                      <a:miter lim="400000"/>
                    </a:lnR>
                    <a:lnT w="12700">
                      <a:solidFill>
                        <a:srgbClr val="A5A5A5"/>
                      </a:solidFill>
                      <a:miter lim="400000"/>
                    </a:lnT>
                    <a:lnB w="12700">
                      <a:solidFill>
                        <a:srgbClr val="A5A5A5"/>
                      </a:solidFill>
                      <a:miter lim="400000"/>
                    </a:lnB>
                    <a:solidFill>
                      <a:srgbClr val="FFFFFF"/>
                    </a:solidFill>
                  </a:tcPr>
                </a:tc>
                <a:tc>
                  <a:txBody>
                    <a:bodyPr/>
                    <a:lstStyle/>
                    <a:p>
                      <a:pPr algn="l" defTabSz="457200">
                        <a:defRPr sz="1800">
                          <a:solidFill>
                            <a:srgbClr val="000000"/>
                          </a:solidFill>
                        </a:defRPr>
                      </a:pPr>
                      <a:r>
                        <a:rPr b="1" sz="1500">
                          <a:latin typeface="Belleza"/>
                          <a:ea typeface="Belleza"/>
                          <a:cs typeface="Belleza"/>
                          <a:sym typeface="Belleza"/>
                        </a:rPr>
                        <a:t>Planificación urbana, geografía humana</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A5A5A5"/>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Pararse y observar, contar, conversar informalmente o formalmente, participar de una actividad para sentirla en la piel</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A5A5A5"/>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Gehl &amp; Svarre (2015), Foot Whyte (1955), Hollingsworth Whyte (1980)</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A5A5A5"/>
                      </a:solidFill>
                      <a:miter lim="400000"/>
                    </a:lnB>
                    <a:solidFill>
                      <a:srgbClr val="FFFFFF"/>
                    </a:solidFill>
                  </a:tcPr>
                </a:tc>
              </a:tr>
              <a:tr h="743548">
                <a:tc>
                  <a:txBody>
                    <a:bodyPr/>
                    <a:lstStyle/>
                    <a:p>
                      <a:pPr algn="r" defTabSz="457200">
                        <a:defRPr sz="1800">
                          <a:solidFill>
                            <a:srgbClr val="000000"/>
                          </a:solidFill>
                        </a:defRPr>
                      </a:pPr>
                      <a:r>
                        <a:rPr sz="1500">
                          <a:latin typeface="Belleza"/>
                          <a:ea typeface="Belleza"/>
                          <a:cs typeface="Belleza"/>
                          <a:sym typeface="Belleza"/>
                        </a:rPr>
                        <a:t>7</a:t>
                      </a:r>
                    </a:p>
                  </a:txBody>
                  <a:tcPr marL="0" marR="0" marT="0" marB="0" anchor="ctr" anchorCtr="0" horzOverflow="overflow">
                    <a:lnL w="12700">
                      <a:solidFill>
                        <a:srgbClr val="A5A5A5"/>
                      </a:solidFill>
                      <a:miter lim="400000"/>
                    </a:lnL>
                    <a:lnR w="12700">
                      <a:solidFill>
                        <a:srgbClr val="3F3F3F"/>
                      </a:solidFill>
                      <a:miter lim="400000"/>
                    </a:lnR>
                    <a:lnT w="12700">
                      <a:solidFill>
                        <a:srgbClr val="A5A5A5"/>
                      </a:solidFill>
                      <a:miter lim="400000"/>
                    </a:lnT>
                    <a:lnB w="12700">
                      <a:solidFill>
                        <a:srgbClr val="A5A5A5"/>
                      </a:solidFill>
                      <a:miter lim="400000"/>
                    </a:lnB>
                    <a:solidFill>
                      <a:srgbClr val="DBDBDB"/>
                    </a:solidFill>
                  </a:tcPr>
                </a:tc>
                <a:tc>
                  <a:txBody>
                    <a:bodyPr/>
                    <a:lstStyle/>
                    <a:p>
                      <a:pPr algn="l" defTabSz="457200">
                        <a:defRPr sz="1800">
                          <a:solidFill>
                            <a:srgbClr val="000000"/>
                          </a:solidFill>
                        </a:defRPr>
                      </a:pPr>
                      <a:r>
                        <a:rPr b="1" sz="1500">
                          <a:latin typeface="Belleza"/>
                          <a:ea typeface="Belleza"/>
                          <a:cs typeface="Belleza"/>
                          <a:sym typeface="Belleza"/>
                        </a:rPr>
                        <a:t>PAR, ARt y otros</a:t>
                      </a:r>
                    </a:p>
                  </a:txBody>
                  <a:tcPr marL="0" marR="0" marT="0" marB="0" anchor="ctr" anchorCtr="0" horzOverflow="overflow">
                    <a:lnL w="12700">
                      <a:solidFill>
                        <a:srgbClr val="3F3F3F"/>
                      </a:solidFill>
                      <a:miter lim="400000"/>
                    </a:lnL>
                    <a:lnR w="12700">
                      <a:solidFill>
                        <a:srgbClr val="A5A5A5"/>
                      </a:solidFill>
                      <a:miter lim="400000"/>
                    </a:lnR>
                    <a:lnT w="12700">
                      <a:solidFill>
                        <a:srgbClr val="A5A5A5"/>
                      </a:solidFill>
                      <a:miter lim="400000"/>
                    </a:lnT>
                    <a:lnB w="12700">
                      <a:solidFill>
                        <a:srgbClr val="A5A5A5"/>
                      </a:solidFill>
                      <a:miter lim="400000"/>
                    </a:lnB>
                    <a:solidFill>
                      <a:srgbClr val="FFFFFF"/>
                    </a:solidFill>
                  </a:tcPr>
                </a:tc>
                <a:tc>
                  <a:txBody>
                    <a:bodyPr/>
                    <a:lstStyle/>
                    <a:p>
                      <a:pPr algn="l" defTabSz="457200">
                        <a:defRPr sz="1800">
                          <a:solidFill>
                            <a:srgbClr val="000000"/>
                          </a:solidFill>
                        </a:defRPr>
                      </a:pPr>
                      <a:r>
                        <a:rPr b="1" sz="1500">
                          <a:latin typeface="Belleza"/>
                          <a:ea typeface="Belleza"/>
                          <a:cs typeface="Belleza"/>
                          <a:sym typeface="Belleza"/>
                        </a:rPr>
                        <a:t>Desarrollo</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A5A5A5"/>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Dialogar, deliberar, buscar conocimientos y construir (nuevos) significados colectivamente</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A5A5A5"/>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Bradbury &amp; Reason (2006, 2008)</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A5A5A5"/>
                      </a:solidFill>
                      <a:miter lim="400000"/>
                    </a:lnB>
                    <a:solidFill>
                      <a:srgbClr val="FFFFFF"/>
                    </a:solidFill>
                  </a:tcPr>
                </a:tc>
              </a:tr>
              <a:tr h="643833">
                <a:tc>
                  <a:txBody>
                    <a:bodyPr/>
                    <a:lstStyle/>
                    <a:p>
                      <a:pPr algn="r" defTabSz="457200">
                        <a:defRPr sz="1800">
                          <a:solidFill>
                            <a:srgbClr val="000000"/>
                          </a:solidFill>
                        </a:defRPr>
                      </a:pPr>
                      <a:r>
                        <a:rPr sz="1500">
                          <a:latin typeface="Belleza"/>
                          <a:ea typeface="Belleza"/>
                          <a:cs typeface="Belleza"/>
                          <a:sym typeface="Belleza"/>
                        </a:rPr>
                        <a:t>8</a:t>
                      </a:r>
                    </a:p>
                  </a:txBody>
                  <a:tcPr marL="0" marR="0" marT="0" marB="0" anchor="ctr" anchorCtr="0" horzOverflow="overflow">
                    <a:lnL w="12700">
                      <a:solidFill>
                        <a:srgbClr val="A5A5A5"/>
                      </a:solidFill>
                      <a:miter lim="400000"/>
                    </a:lnL>
                    <a:lnR w="12700">
                      <a:solidFill>
                        <a:srgbClr val="3F3F3F"/>
                      </a:solidFill>
                      <a:miter lim="400000"/>
                    </a:lnR>
                    <a:lnT w="12700">
                      <a:solidFill>
                        <a:srgbClr val="A5A5A5"/>
                      </a:solidFill>
                      <a:miter lim="400000"/>
                    </a:lnT>
                    <a:lnB w="12700">
                      <a:solidFill>
                        <a:srgbClr val="3F3F3F"/>
                      </a:solidFill>
                      <a:miter lim="400000"/>
                    </a:lnB>
                    <a:solidFill>
                      <a:srgbClr val="DBDBDB"/>
                    </a:solidFill>
                  </a:tcPr>
                </a:tc>
                <a:tc>
                  <a:txBody>
                    <a:bodyPr/>
                    <a:lstStyle/>
                    <a:p>
                      <a:pPr algn="l" defTabSz="457200">
                        <a:defRPr sz="1800">
                          <a:solidFill>
                            <a:srgbClr val="000000"/>
                          </a:solidFill>
                        </a:defRPr>
                      </a:pPr>
                      <a:r>
                        <a:rPr b="1" sz="1500">
                          <a:latin typeface="Belleza"/>
                          <a:ea typeface="Belleza"/>
                          <a:cs typeface="Belleza"/>
                          <a:sym typeface="Belleza"/>
                        </a:rPr>
                        <a:t>Modelación estadística y técnicas de encuestas</a:t>
                      </a:r>
                    </a:p>
                  </a:txBody>
                  <a:tcPr marL="0" marR="0" marT="0" marB="0" anchor="ctr" anchorCtr="0" horzOverflow="overflow">
                    <a:lnL w="12700">
                      <a:solidFill>
                        <a:srgbClr val="3F3F3F"/>
                      </a:solidFill>
                      <a:miter lim="400000"/>
                    </a:lnL>
                    <a:lnR w="12700">
                      <a:solidFill>
                        <a:srgbClr val="A5A5A5"/>
                      </a:solidFill>
                      <a:miter lim="400000"/>
                    </a:lnR>
                    <a:lnT w="12700">
                      <a:solidFill>
                        <a:srgbClr val="A5A5A5"/>
                      </a:solidFill>
                      <a:miter lim="400000"/>
                    </a:lnT>
                    <a:lnB w="12700">
                      <a:solidFill>
                        <a:srgbClr val="3F3F3F"/>
                      </a:solidFill>
                      <a:miter lim="400000"/>
                    </a:lnB>
                    <a:solidFill>
                      <a:srgbClr val="FFFFFF"/>
                    </a:solidFill>
                  </a:tcPr>
                </a:tc>
                <a:tc>
                  <a:txBody>
                    <a:bodyPr/>
                    <a:lstStyle/>
                    <a:p>
                      <a:pPr algn="l" defTabSz="457200">
                        <a:defRPr sz="1800">
                          <a:solidFill>
                            <a:srgbClr val="000000"/>
                          </a:solidFill>
                        </a:defRPr>
                      </a:pPr>
                      <a:r>
                        <a:rPr b="1" sz="1500">
                          <a:latin typeface="Belleza"/>
                          <a:ea typeface="Belleza"/>
                          <a:cs typeface="Belleza"/>
                          <a:sym typeface="Belleza"/>
                        </a:rPr>
                        <a:t>Ingeniería, sociología, sicología</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3F3F3F"/>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Definición de variables, diseño, aplicación y análisis de encuestas, otras bases de datos</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3F3F3F"/>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Ej. Ortuzar y Willumsen (2011)</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3F3F3F"/>
                      </a:solidFill>
                      <a:miter lim="400000"/>
                    </a:lnB>
                    <a:solidFill>
                      <a:srgbClr val="FFFFFF"/>
                    </a:solidFill>
                  </a:tcPr>
                </a:tc>
              </a:tr>
              <a:tr h="283029">
                <a:tc gridSpan="5">
                  <a:txBody>
                    <a:bodyPr/>
                    <a:lstStyle/>
                    <a:p>
                      <a:pPr algn="l" defTabSz="457200">
                        <a:defRPr sz="1800">
                          <a:solidFill>
                            <a:srgbClr val="000000"/>
                          </a:solidFill>
                        </a:defRPr>
                      </a:pPr>
                      <a:r>
                        <a:rPr i="1" sz="1500">
                          <a:latin typeface="Belleza"/>
                          <a:ea typeface="Belleza"/>
                          <a:cs typeface="Belleza"/>
                          <a:sym typeface="Belleza"/>
                        </a:rPr>
                        <a:t>Elaboración propia en base a cuadro resumen, pp. 27-28, Flores 2009, con insumos de Rodríguez, Gil, García (1996), Svarre &amp; Gehl (2015), Bradbury &amp; Reason (2006, 2008).</a:t>
                      </a:r>
                    </a:p>
                  </a:txBody>
                  <a:tcPr marL="0" marR="0" marT="0" marB="0" anchor="ctr" anchorCtr="0" horzOverflow="overflow">
                    <a:lnL w="12700">
                      <a:solidFill>
                        <a:srgbClr val="A5A5A5"/>
                      </a:solidFill>
                      <a:miter lim="400000"/>
                    </a:lnL>
                    <a:lnR w="12700">
                      <a:solidFill>
                        <a:srgbClr val="A5A5A5"/>
                      </a:solidFill>
                      <a:miter lim="400000"/>
                    </a:lnR>
                    <a:lnT w="12700">
                      <a:solidFill>
                        <a:srgbClr val="3F3F3F"/>
                      </a:solidFill>
                      <a:miter lim="400000"/>
                    </a:lnT>
                    <a:lnB w="12700">
                      <a:solidFill>
                        <a:srgbClr val="A5A5A5"/>
                      </a:solidFill>
                      <a:miter lim="400000"/>
                    </a:lnB>
                    <a:solidFill>
                      <a:srgbClr val="FFFFFF"/>
                    </a:solidFill>
                  </a:tcPr>
                </a:tc>
                <a:tc hMerge="1">
                  <a:tcPr/>
                </a:tc>
                <a:tc hMerge="1">
                  <a:tcPr/>
                </a:tc>
                <a:tc hMerge="1">
                  <a:tcPr/>
                </a:tc>
                <a:tc hMerge="1">
                  <a:tcPr/>
                </a:tc>
              </a:tr>
            </a:tbl>
          </a:graphicData>
        </a:graphic>
      </p:graphicFrame>
      <p:sp>
        <p:nvSpPr>
          <p:cNvPr id="260" name="¿Crees que es necesario decidir que una forma de investigación es “bueno” y “sirve siempre”?…"/>
          <p:cNvSpPr txBox="1"/>
          <p:nvPr/>
        </p:nvSpPr>
        <p:spPr>
          <a:xfrm>
            <a:off x="655110" y="8737789"/>
            <a:ext cx="11934652" cy="886669"/>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defRPr sz="1800">
                <a:solidFill>
                  <a:srgbClr val="FF2600"/>
                </a:solidFill>
                <a:latin typeface="Optima"/>
                <a:ea typeface="Optima"/>
                <a:cs typeface="Optima"/>
                <a:sym typeface="Optima"/>
              </a:defRPr>
            </a:pPr>
            <a:r>
              <a:t>¿Crees que es necesario decidir que una forma de investigación es “bueno” y “sirve siempre”?</a:t>
            </a:r>
          </a:p>
          <a:p>
            <a:pPr>
              <a:defRPr sz="1800">
                <a:solidFill>
                  <a:srgbClr val="FF2600"/>
                </a:solidFill>
                <a:latin typeface="Optima"/>
                <a:ea typeface="Optima"/>
                <a:cs typeface="Optima"/>
                <a:sym typeface="Optima"/>
              </a:defRPr>
            </a:pPr>
            <a:r>
              <a:t>¿O sería mejor aceptar que existen distintas paradigmas y que estamos mejor si podemos escoger entre ellos?</a:t>
            </a:r>
          </a:p>
          <a:p>
            <a:pPr>
              <a:defRPr sz="1800">
                <a:solidFill>
                  <a:srgbClr val="FF2600"/>
                </a:solidFill>
                <a:latin typeface="Optima"/>
                <a:ea typeface="Optima"/>
                <a:cs typeface="Optima"/>
                <a:sym typeface="Optima"/>
              </a:defRPr>
            </a:pPr>
            <a:r>
              <a:t>¿O incluso ocupar varios al mismo tiempo para lograr el “mejor conocimiento” posible desde distintas posicionalidades?</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Se opone lo “cuali” con lo “cuanti”, o se complementan para llegar a conocimientos más completos?"/>
          <p:cNvSpPr txBox="1"/>
          <p:nvPr>
            <p:ph type="title"/>
          </p:nvPr>
        </p:nvSpPr>
        <p:spPr>
          <a:xfrm>
            <a:off x="592235" y="346286"/>
            <a:ext cx="11820329" cy="1199757"/>
          </a:xfrm>
          <a:prstGeom prst="rect">
            <a:avLst/>
          </a:prstGeom>
          <a:solidFill>
            <a:schemeClr val="accent3"/>
          </a:solidFill>
          <a:ln w="38100">
            <a:solidFill>
              <a:srgbClr val="FFFFFF"/>
            </a:solidFill>
            <a:round/>
          </a:ln>
        </p:spPr>
        <p:txBody>
          <a:bodyPr anchor="ctr"/>
          <a:lstStyle>
            <a:lvl1pPr defTabSz="896111">
              <a:lnSpc>
                <a:spcPct val="100000"/>
              </a:lnSpc>
              <a:defRPr b="0" sz="3500">
                <a:solidFill>
                  <a:srgbClr val="FFFFFF"/>
                </a:solidFill>
                <a:latin typeface="Optima"/>
                <a:ea typeface="Optima"/>
                <a:cs typeface="Optima"/>
                <a:sym typeface="Optima"/>
              </a:defRPr>
            </a:lvl1pPr>
          </a:lstStyle>
          <a:p>
            <a:pPr/>
            <a:r>
              <a:t>¿Se opone lo “cuali” con lo “cuanti”, o se complementan para llegar a conocimientos más completos?</a:t>
            </a:r>
          </a:p>
        </p:txBody>
      </p:sp>
      <p:graphicFrame>
        <p:nvGraphicFramePr>
          <p:cNvPr id="263" name="Table"/>
          <p:cNvGraphicFramePr/>
          <p:nvPr/>
        </p:nvGraphicFramePr>
        <p:xfrm>
          <a:off x="608859" y="1517650"/>
          <a:ext cx="11710473" cy="6005949"/>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54338"/>
                <a:gridCol w="5260679"/>
                <a:gridCol w="6095454"/>
              </a:tblGrid>
              <a:tr h="518083">
                <a:tc>
                  <a:txBody>
                    <a:bodyPr/>
                    <a:lstStyle/>
                    <a:p>
                      <a:pPr defTabSz="457200">
                        <a:defRPr sz="2000">
                          <a:solidFill>
                            <a:srgbClr val="000000"/>
                          </a:solidFill>
                          <a:latin typeface="Belleza"/>
                          <a:ea typeface="Belleza"/>
                          <a:cs typeface="Belleza"/>
                          <a:sym typeface="Belleza"/>
                        </a:defRPr>
                      </a:pP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3F3F3F"/>
                      </a:solidFill>
                      <a:miter lim="400000"/>
                    </a:lnB>
                    <a:solidFill>
                      <a:srgbClr val="CBD2B6"/>
                    </a:solidFill>
                  </a:tcPr>
                </a:tc>
                <a:tc>
                  <a:txBody>
                    <a:bodyPr/>
                    <a:lstStyle/>
                    <a:p>
                      <a:pPr defTabSz="457200">
                        <a:defRPr sz="1800">
                          <a:solidFill>
                            <a:srgbClr val="000000"/>
                          </a:solidFill>
                        </a:defRPr>
                      </a:pPr>
                      <a:r>
                        <a:rPr b="1" sz="2000">
                          <a:latin typeface="Belleza"/>
                          <a:ea typeface="Belleza"/>
                          <a:cs typeface="Belleza"/>
                          <a:sym typeface="Belleza"/>
                        </a:rPr>
                        <a:t>Cuantitativa</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000000"/>
                      </a:solidFill>
                      <a:miter lim="400000"/>
                    </a:lnB>
                    <a:solidFill>
                      <a:srgbClr val="CBD2B6"/>
                    </a:solidFill>
                  </a:tcPr>
                </a:tc>
                <a:tc>
                  <a:txBody>
                    <a:bodyPr/>
                    <a:lstStyle/>
                    <a:p>
                      <a:pPr defTabSz="457200">
                        <a:defRPr sz="1800">
                          <a:solidFill>
                            <a:srgbClr val="000000"/>
                          </a:solidFill>
                        </a:defRPr>
                      </a:pPr>
                      <a:r>
                        <a:rPr b="1" sz="2000">
                          <a:latin typeface="Belleza"/>
                          <a:ea typeface="Belleza"/>
                          <a:cs typeface="Belleza"/>
                          <a:sym typeface="Belleza"/>
                        </a:rPr>
                        <a:t>Cualitativa</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000000"/>
                      </a:solidFill>
                      <a:miter lim="400000"/>
                    </a:lnB>
                    <a:solidFill>
                      <a:srgbClr val="CBD2B6"/>
                    </a:solidFill>
                  </a:tcPr>
                </a:tc>
              </a:tr>
              <a:tr h="743548">
                <a:tc>
                  <a:txBody>
                    <a:bodyPr/>
                    <a:lstStyle/>
                    <a:p>
                      <a:pPr algn="r" defTabSz="457200">
                        <a:defRPr sz="1800">
                          <a:solidFill>
                            <a:srgbClr val="000000"/>
                          </a:solidFill>
                        </a:defRPr>
                      </a:pPr>
                      <a:r>
                        <a:rPr sz="2000">
                          <a:latin typeface="Belleza"/>
                          <a:ea typeface="Belleza"/>
                          <a:cs typeface="Belleza"/>
                          <a:sym typeface="Belleza"/>
                        </a:rPr>
                        <a:t>1</a:t>
                      </a:r>
                    </a:p>
                  </a:txBody>
                  <a:tcPr marL="0" marR="0" marT="0" marB="0" anchor="ctr" anchorCtr="0" horzOverflow="overflow">
                    <a:lnL w="12700">
                      <a:solidFill>
                        <a:srgbClr val="A5A5A5"/>
                      </a:solidFill>
                      <a:miter lim="400000"/>
                    </a:lnL>
                    <a:lnR w="12700">
                      <a:solidFill>
                        <a:srgbClr val="000000"/>
                      </a:solidFill>
                      <a:miter lim="400000"/>
                    </a:lnR>
                    <a:lnT w="12700">
                      <a:solidFill>
                        <a:srgbClr val="3F3F3F"/>
                      </a:solidFill>
                      <a:miter lim="400000"/>
                    </a:lnT>
                    <a:lnB w="12700">
                      <a:solidFill>
                        <a:srgbClr val="3F3F3F"/>
                      </a:solidFill>
                      <a:miter lim="400000"/>
                    </a:lnB>
                    <a:solidFill>
                      <a:srgbClr val="DBDBDB"/>
                    </a:solidFill>
                  </a:tcPr>
                </a:tc>
                <a:tc>
                  <a:txBody>
                    <a:bodyPr/>
                    <a:lstStyle/>
                    <a:p>
                      <a:pPr algn="l" defTabSz="457200">
                        <a:defRPr sz="2000">
                          <a:solidFill>
                            <a:srgbClr val="000000"/>
                          </a:solidFill>
                          <a:latin typeface="Belleza"/>
                          <a:ea typeface="Belleza"/>
                          <a:cs typeface="Belleza"/>
                          <a:sym typeface="Belleza"/>
                        </a:defRPr>
                      </a:pPr>
                      <a:r>
                        <a:t>Busca establecer </a:t>
                      </a:r>
                      <a:r>
                        <a:rPr b="1"/>
                        <a:t>una ley universal, absoluta</a:t>
                      </a:r>
                      <a:r>
                        <a:t> en toda condición</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2000">
                          <a:solidFill>
                            <a:srgbClr val="000000"/>
                          </a:solidFill>
                          <a:latin typeface="Belleza"/>
                          <a:ea typeface="Belleza"/>
                          <a:cs typeface="Belleza"/>
                          <a:sym typeface="Belleza"/>
                        </a:defRPr>
                      </a:pPr>
                      <a:r>
                        <a:t>Buscar </a:t>
                      </a:r>
                      <a:r>
                        <a:rPr b="1"/>
                        <a:t>entender un fenómeno en profundidad</a:t>
                      </a:r>
                      <a:r>
                        <a:t>, particularmente útil para estudiar fenómenos emergentes.</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43548">
                <a:tc>
                  <a:txBody>
                    <a:bodyPr/>
                    <a:lstStyle/>
                    <a:p>
                      <a:pPr algn="r" defTabSz="457200">
                        <a:defRPr sz="1800">
                          <a:solidFill>
                            <a:srgbClr val="000000"/>
                          </a:solidFill>
                        </a:defRPr>
                      </a:pPr>
                      <a:r>
                        <a:rPr sz="2000">
                          <a:latin typeface="Belleza"/>
                          <a:ea typeface="Belleza"/>
                          <a:cs typeface="Belleza"/>
                          <a:sym typeface="Belleza"/>
                        </a:rPr>
                        <a:t>2</a:t>
                      </a:r>
                    </a:p>
                  </a:txBody>
                  <a:tcPr marL="0" marR="0" marT="0" marB="0" anchor="ctr" anchorCtr="0" horzOverflow="overflow">
                    <a:lnL w="12700">
                      <a:solidFill>
                        <a:srgbClr val="A5A5A5"/>
                      </a:solidFill>
                      <a:miter lim="400000"/>
                    </a:lnL>
                    <a:lnR w="12700">
                      <a:solidFill>
                        <a:srgbClr val="000000"/>
                      </a:solidFill>
                      <a:miter lim="400000"/>
                    </a:lnR>
                    <a:lnT w="12700">
                      <a:solidFill>
                        <a:srgbClr val="3F3F3F"/>
                      </a:solidFill>
                      <a:miter lim="400000"/>
                    </a:lnT>
                    <a:lnB w="12700">
                      <a:solidFill>
                        <a:srgbClr val="A5A5A5"/>
                      </a:solidFill>
                      <a:miter lim="400000"/>
                    </a:lnB>
                    <a:solidFill>
                      <a:srgbClr val="DBDBDB"/>
                    </a:solidFill>
                  </a:tcPr>
                </a:tc>
                <a:tc>
                  <a:txBody>
                    <a:bodyPr/>
                    <a:lstStyle/>
                    <a:p>
                      <a:pPr algn="l" defTabSz="457200">
                        <a:defRPr sz="2000">
                          <a:solidFill>
                            <a:srgbClr val="000000"/>
                          </a:solidFill>
                          <a:latin typeface="Belleza"/>
                          <a:ea typeface="Belleza"/>
                          <a:cs typeface="Belleza"/>
                          <a:sym typeface="Belleza"/>
                        </a:defRPr>
                      </a:pPr>
                      <a:r>
                        <a:t>Interesado en elaborar </a:t>
                      </a:r>
                      <a:r>
                        <a:rPr b="1"/>
                        <a:t>explicaciones</a:t>
                      </a:r>
                      <a:r>
                        <a:t> de fenómenos sociales sustentadas en </a:t>
                      </a:r>
                      <a:r>
                        <a:rPr b="1"/>
                        <a:t>distribuciones numéricas</a:t>
                      </a:r>
                      <a:r>
                        <a:t>. </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2000">
                          <a:solidFill>
                            <a:srgbClr val="000000"/>
                          </a:solidFill>
                          <a:latin typeface="Belleza"/>
                          <a:ea typeface="Belleza"/>
                          <a:cs typeface="Belleza"/>
                          <a:sym typeface="Belleza"/>
                        </a:defRPr>
                      </a:pPr>
                      <a:r>
                        <a:t>Interesado en la </a:t>
                      </a:r>
                      <a:r>
                        <a:rPr b="1"/>
                        <a:t>comprensión de la conducta</a:t>
                      </a:r>
                      <a:r>
                        <a:t> de actores sociales, orientada hacia el </a:t>
                      </a:r>
                      <a:r>
                        <a:rPr b="1"/>
                        <a:t>significado</a:t>
                      </a:r>
                      <a:r>
                        <a:t>.</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973808">
                <a:tc>
                  <a:txBody>
                    <a:bodyPr/>
                    <a:lstStyle/>
                    <a:p>
                      <a:pPr algn="r" defTabSz="457200">
                        <a:defRPr sz="1800">
                          <a:solidFill>
                            <a:srgbClr val="000000"/>
                          </a:solidFill>
                        </a:defRPr>
                      </a:pPr>
                      <a:r>
                        <a:rPr sz="2000">
                          <a:latin typeface="Belleza"/>
                          <a:ea typeface="Belleza"/>
                          <a:cs typeface="Belleza"/>
                          <a:sym typeface="Belleza"/>
                        </a:rPr>
                        <a:t>3</a:t>
                      </a:r>
                    </a:p>
                  </a:txBody>
                  <a:tcPr marL="0" marR="0" marT="0" marB="0" anchor="ctr" anchorCtr="0" horzOverflow="overflow">
                    <a:lnL w="12700">
                      <a:solidFill>
                        <a:srgbClr val="A5A5A5"/>
                      </a:solidFill>
                      <a:miter lim="400000"/>
                    </a:lnL>
                    <a:lnR w="12700">
                      <a:solidFill>
                        <a:srgbClr val="000000"/>
                      </a:solidFill>
                      <a:miter lim="400000"/>
                    </a:lnR>
                    <a:lnT w="12700">
                      <a:solidFill>
                        <a:srgbClr val="A5A5A5"/>
                      </a:solidFill>
                      <a:miter lim="400000"/>
                    </a:lnT>
                    <a:lnB w="12700">
                      <a:solidFill>
                        <a:srgbClr val="A5A5A5"/>
                      </a:solidFill>
                      <a:miter lim="400000"/>
                    </a:lnB>
                    <a:solidFill>
                      <a:srgbClr val="DBDBDB"/>
                    </a:solidFill>
                  </a:tcPr>
                </a:tc>
                <a:tc>
                  <a:txBody>
                    <a:bodyPr/>
                    <a:lstStyle/>
                    <a:p>
                      <a:pPr algn="l" defTabSz="457200">
                        <a:defRPr sz="2000">
                          <a:solidFill>
                            <a:srgbClr val="000000"/>
                          </a:solidFill>
                          <a:latin typeface="Belleza"/>
                          <a:ea typeface="Belleza"/>
                          <a:cs typeface="Belleza"/>
                          <a:sym typeface="Belleza"/>
                        </a:defRPr>
                      </a:pPr>
                      <a:r>
                        <a:t>Idea de </a:t>
                      </a:r>
                      <a:r>
                        <a:rPr b="1"/>
                        <a:t>objetividad</a:t>
                      </a:r>
                      <a:r>
                        <a:t> científica. Control de las variables.</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2000">
                          <a:solidFill>
                            <a:srgbClr val="000000"/>
                          </a:solidFill>
                          <a:latin typeface="Belleza"/>
                          <a:ea typeface="Belleza"/>
                          <a:cs typeface="Belleza"/>
                          <a:sym typeface="Belleza"/>
                        </a:defRPr>
                      </a:pPr>
                      <a:r>
                        <a:rPr b="1"/>
                        <a:t>Observación naturalista</a:t>
                      </a:r>
                      <a:r>
                        <a:t>. Escaso control de las variables. </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43548">
                <a:tc>
                  <a:txBody>
                    <a:bodyPr/>
                    <a:lstStyle/>
                    <a:p>
                      <a:pPr algn="r" defTabSz="457200">
                        <a:defRPr sz="1800">
                          <a:solidFill>
                            <a:srgbClr val="000000"/>
                          </a:solidFill>
                        </a:defRPr>
                      </a:pPr>
                      <a:r>
                        <a:rPr sz="2000">
                          <a:latin typeface="Belleza"/>
                          <a:ea typeface="Belleza"/>
                          <a:cs typeface="Belleza"/>
                          <a:sym typeface="Belleza"/>
                        </a:rPr>
                        <a:t>4</a:t>
                      </a:r>
                    </a:p>
                  </a:txBody>
                  <a:tcPr marL="0" marR="0" marT="0" marB="0" anchor="ctr" anchorCtr="0" horzOverflow="overflow">
                    <a:lnL w="12700">
                      <a:solidFill>
                        <a:srgbClr val="A5A5A5"/>
                      </a:solidFill>
                      <a:miter lim="400000"/>
                    </a:lnL>
                    <a:lnR w="12700">
                      <a:solidFill>
                        <a:srgbClr val="000000"/>
                      </a:solidFill>
                      <a:miter lim="400000"/>
                    </a:lnR>
                    <a:lnT w="12700">
                      <a:solidFill>
                        <a:srgbClr val="A5A5A5"/>
                      </a:solidFill>
                      <a:miter lim="400000"/>
                    </a:lnT>
                    <a:lnB w="12700">
                      <a:solidFill>
                        <a:srgbClr val="A5A5A5"/>
                      </a:solidFill>
                      <a:miter lim="400000"/>
                    </a:lnB>
                    <a:solidFill>
                      <a:srgbClr val="DBDBDB"/>
                    </a:solidFill>
                  </a:tcPr>
                </a:tc>
                <a:tc>
                  <a:txBody>
                    <a:bodyPr/>
                    <a:lstStyle/>
                    <a:p>
                      <a:pPr algn="l" defTabSz="457200">
                        <a:defRPr sz="2000">
                          <a:solidFill>
                            <a:srgbClr val="000000"/>
                          </a:solidFill>
                          <a:latin typeface="Belleza"/>
                          <a:ea typeface="Belleza"/>
                          <a:cs typeface="Belleza"/>
                          <a:sym typeface="Belleza"/>
                        </a:defRPr>
                      </a:pPr>
                      <a:r>
                        <a:t>Generalmente orientada a la </a:t>
                      </a:r>
                      <a:r>
                        <a:rPr b="1"/>
                        <a:t>comprobación y confirmación</a:t>
                      </a:r>
                      <a:r>
                        <a:t>, sin considerar percepciones de actores sociales.</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sz="2000">
                          <a:latin typeface="Belleza"/>
                          <a:ea typeface="Belleza"/>
                          <a:cs typeface="Belleza"/>
                          <a:sym typeface="Belleza"/>
                        </a:rPr>
                        <a:t>Fundamentada en la percepción de actores sociales, generalmente orientada al descubrimiento. </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513288">
                <a:tc>
                  <a:txBody>
                    <a:bodyPr/>
                    <a:lstStyle/>
                    <a:p>
                      <a:pPr algn="r" defTabSz="457200">
                        <a:defRPr sz="1800">
                          <a:solidFill>
                            <a:srgbClr val="000000"/>
                          </a:solidFill>
                        </a:defRPr>
                      </a:pPr>
                      <a:r>
                        <a:rPr sz="2000">
                          <a:latin typeface="Belleza"/>
                          <a:ea typeface="Belleza"/>
                          <a:cs typeface="Belleza"/>
                          <a:sym typeface="Belleza"/>
                        </a:rPr>
                        <a:t>5</a:t>
                      </a:r>
                    </a:p>
                  </a:txBody>
                  <a:tcPr marL="0" marR="0" marT="0" marB="0" anchor="ctr" anchorCtr="0" horzOverflow="overflow">
                    <a:lnL w="12700">
                      <a:solidFill>
                        <a:srgbClr val="A5A5A5"/>
                      </a:solidFill>
                      <a:miter lim="400000"/>
                    </a:lnL>
                    <a:lnR w="12700">
                      <a:solidFill>
                        <a:srgbClr val="000000"/>
                      </a:solidFill>
                      <a:miter lim="400000"/>
                    </a:lnR>
                    <a:lnT w="12700">
                      <a:solidFill>
                        <a:srgbClr val="A5A5A5"/>
                      </a:solidFill>
                      <a:miter lim="400000"/>
                    </a:lnT>
                    <a:lnB w="12700">
                      <a:solidFill>
                        <a:srgbClr val="A5A5A5"/>
                      </a:solidFill>
                      <a:miter lim="400000"/>
                    </a:lnB>
                    <a:solidFill>
                      <a:srgbClr val="DBDBDB"/>
                    </a:solidFill>
                  </a:tcPr>
                </a:tc>
                <a:tc>
                  <a:txBody>
                    <a:bodyPr/>
                    <a:lstStyle/>
                    <a:p>
                      <a:pPr algn="l" defTabSz="457200">
                        <a:defRPr sz="2000">
                          <a:solidFill>
                            <a:srgbClr val="000000"/>
                          </a:solidFill>
                          <a:latin typeface="Belleza"/>
                          <a:ea typeface="Belleza"/>
                          <a:cs typeface="Belleza"/>
                          <a:sym typeface="Belleza"/>
                        </a:defRPr>
                      </a:pPr>
                      <a:r>
                        <a:t>Utiliza </a:t>
                      </a:r>
                      <a:r>
                        <a:rPr b="1"/>
                        <a:t>hipótesis</a:t>
                      </a:r>
                      <a:r>
                        <a:t>.</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2000">
                          <a:solidFill>
                            <a:srgbClr val="000000"/>
                          </a:solidFill>
                          <a:latin typeface="Belleza"/>
                          <a:ea typeface="Belleza"/>
                          <a:cs typeface="Belleza"/>
                          <a:sym typeface="Belleza"/>
                        </a:defRPr>
                      </a:pPr>
                      <a:r>
                        <a:t>Utiliza </a:t>
                      </a:r>
                      <a:r>
                        <a:rPr b="1"/>
                        <a:t>conjeturas, observación, interacción</a:t>
                      </a:r>
                      <a:r>
                        <a:t>. </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513288">
                <a:tc>
                  <a:txBody>
                    <a:bodyPr/>
                    <a:lstStyle/>
                    <a:p>
                      <a:pPr algn="r" defTabSz="457200">
                        <a:defRPr sz="1800">
                          <a:solidFill>
                            <a:srgbClr val="000000"/>
                          </a:solidFill>
                        </a:defRPr>
                      </a:pPr>
                      <a:r>
                        <a:rPr sz="2000">
                          <a:latin typeface="Belleza"/>
                          <a:ea typeface="Belleza"/>
                          <a:cs typeface="Belleza"/>
                          <a:sym typeface="Belleza"/>
                        </a:rPr>
                        <a:t>6</a:t>
                      </a:r>
                    </a:p>
                  </a:txBody>
                  <a:tcPr marL="0" marR="0" marT="0" marB="0" anchor="ctr" anchorCtr="0" horzOverflow="overflow">
                    <a:lnL w="12700">
                      <a:solidFill>
                        <a:srgbClr val="A5A5A5"/>
                      </a:solidFill>
                      <a:miter lim="400000"/>
                    </a:lnL>
                    <a:lnR w="12700">
                      <a:solidFill>
                        <a:srgbClr val="000000"/>
                      </a:solidFill>
                      <a:miter lim="400000"/>
                    </a:lnR>
                    <a:lnT w="12700">
                      <a:solidFill>
                        <a:srgbClr val="A5A5A5"/>
                      </a:solidFill>
                      <a:miter lim="400000"/>
                    </a:lnT>
                    <a:lnB w="12700">
                      <a:solidFill>
                        <a:srgbClr val="A5A5A5"/>
                      </a:solidFill>
                      <a:miter lim="400000"/>
                    </a:lnB>
                    <a:solidFill>
                      <a:srgbClr val="DBDBDB"/>
                    </a:solidFill>
                  </a:tcPr>
                </a:tc>
                <a:tc>
                  <a:txBody>
                    <a:bodyPr/>
                    <a:lstStyle/>
                    <a:p>
                      <a:pPr algn="l" defTabSz="457200">
                        <a:defRPr sz="2000">
                          <a:solidFill>
                            <a:srgbClr val="000000"/>
                          </a:solidFill>
                          <a:latin typeface="Belleza"/>
                          <a:ea typeface="Belleza"/>
                          <a:cs typeface="Belleza"/>
                          <a:sym typeface="Belleza"/>
                        </a:defRPr>
                      </a:pPr>
                      <a:r>
                        <a:t>Busca la </a:t>
                      </a:r>
                      <a:r>
                        <a:rPr b="1"/>
                        <a:t>fiabilidad</a:t>
                      </a:r>
                      <a:r>
                        <a:t>, preocupada por la generación de </a:t>
                      </a:r>
                      <a:r>
                        <a:rPr b="1"/>
                        <a:t>datos repetibles</a:t>
                      </a:r>
                      <a:r>
                        <a:t>. </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2000">
                          <a:solidFill>
                            <a:srgbClr val="000000"/>
                          </a:solidFill>
                          <a:latin typeface="Belleza"/>
                          <a:ea typeface="Belleza"/>
                          <a:cs typeface="Belleza"/>
                          <a:sym typeface="Belleza"/>
                        </a:defRPr>
                      </a:pPr>
                      <a:r>
                        <a:t>Busca la </a:t>
                      </a:r>
                      <a:r>
                        <a:rPr b="1"/>
                        <a:t>validez</a:t>
                      </a:r>
                      <a:r>
                        <a:t>, a través de datos que constan el “significado” de una experiencia o fenómeno.</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973808">
                <a:tc>
                  <a:txBody>
                    <a:bodyPr/>
                    <a:lstStyle/>
                    <a:p>
                      <a:pPr algn="r" defTabSz="457200">
                        <a:defRPr sz="1800">
                          <a:solidFill>
                            <a:srgbClr val="000000"/>
                          </a:solidFill>
                        </a:defRPr>
                      </a:pPr>
                      <a:r>
                        <a:rPr sz="2000">
                          <a:latin typeface="Belleza"/>
                          <a:ea typeface="Belleza"/>
                          <a:cs typeface="Belleza"/>
                          <a:sym typeface="Belleza"/>
                        </a:rPr>
                        <a:t>7</a:t>
                      </a:r>
                    </a:p>
                  </a:txBody>
                  <a:tcPr marL="0" marR="0" marT="0" marB="0" anchor="ctr" anchorCtr="0" horzOverflow="overflow">
                    <a:lnL w="12700">
                      <a:solidFill>
                        <a:srgbClr val="A5A5A5"/>
                      </a:solidFill>
                      <a:miter lim="400000"/>
                    </a:lnL>
                    <a:lnR w="12700">
                      <a:solidFill>
                        <a:srgbClr val="000000"/>
                      </a:solidFill>
                      <a:miter lim="400000"/>
                    </a:lnR>
                    <a:lnT w="12700">
                      <a:solidFill>
                        <a:srgbClr val="A5A5A5"/>
                      </a:solidFill>
                      <a:miter lim="400000"/>
                    </a:lnT>
                    <a:lnB w="12700">
                      <a:solidFill>
                        <a:srgbClr val="000000"/>
                      </a:solidFill>
                      <a:miter lim="400000"/>
                    </a:lnB>
                    <a:solidFill>
                      <a:srgbClr val="DBDBDB"/>
                    </a:solidFill>
                  </a:tcPr>
                </a:tc>
                <a:tc>
                  <a:txBody>
                    <a:bodyPr/>
                    <a:lstStyle/>
                    <a:p>
                      <a:pPr algn="l" defTabSz="457200">
                        <a:defRPr sz="2000">
                          <a:solidFill>
                            <a:srgbClr val="000000"/>
                          </a:solidFill>
                          <a:latin typeface="Belleza"/>
                          <a:ea typeface="Belleza"/>
                          <a:cs typeface="Belleza"/>
                          <a:sym typeface="Belleza"/>
                        </a:defRPr>
                      </a:pPr>
                      <a:r>
                        <a:t>Se busca </a:t>
                      </a:r>
                      <a:r>
                        <a:rPr b="1"/>
                        <a:t>generalizar y comparar</a:t>
                      </a:r>
                      <a:r>
                        <a:t> a través de contextos diversos, estudiar muchos casos.</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2000">
                          <a:solidFill>
                            <a:srgbClr val="000000"/>
                          </a:solidFill>
                          <a:latin typeface="Belleza"/>
                          <a:ea typeface="Belleza"/>
                          <a:cs typeface="Belleza"/>
                          <a:sym typeface="Belleza"/>
                        </a:defRPr>
                      </a:pPr>
                      <a:r>
                        <a:t>Se </a:t>
                      </a:r>
                      <a:r>
                        <a:rPr b="1"/>
                        <a:t>compara y contrasta</a:t>
                      </a:r>
                      <a:r>
                        <a:t> entre casos, sin reclamar “universalidad”. </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283029">
                <a:tc gridSpan="3">
                  <a:txBody>
                    <a:bodyPr/>
                    <a:lstStyle/>
                    <a:p>
                      <a:pPr algn="l" defTabSz="457200">
                        <a:defRPr sz="1800">
                          <a:solidFill>
                            <a:srgbClr val="000000"/>
                          </a:solidFill>
                        </a:defRPr>
                      </a:pPr>
                      <a:r>
                        <a:rPr i="1" sz="2000">
                          <a:latin typeface="Belleza"/>
                          <a:ea typeface="Belleza"/>
                          <a:cs typeface="Belleza"/>
                          <a:sym typeface="Belleza"/>
                        </a:rPr>
                        <a:t>Fuente: Elaboración propia en base a p. 77, Flores, 2009</a:t>
                      </a:r>
                    </a:p>
                  </a:txBody>
                  <a:tcPr marL="0" marR="0" marT="0" marB="0" anchor="ctr" anchorCtr="0" horzOverflow="overflow">
                    <a:lnL w="12700">
                      <a:solidFill>
                        <a:srgbClr val="000000"/>
                      </a:solidFill>
                      <a:miter lim="400000"/>
                    </a:lnL>
                    <a:lnR w="12700">
                      <a:solidFill>
                        <a:srgbClr val="AAAAAA"/>
                      </a:solidFill>
                      <a:miter lim="400000"/>
                    </a:lnR>
                    <a:lnT w="12700">
                      <a:solidFill>
                        <a:srgbClr val="000000"/>
                      </a:solidFill>
                      <a:miter lim="400000"/>
                    </a:lnT>
                    <a:lnB w="12700">
                      <a:solidFill>
                        <a:srgbClr val="000000"/>
                      </a:solidFill>
                      <a:miter lim="400000"/>
                    </a:lnB>
                    <a:solidFill>
                      <a:srgbClr val="FFFFFF"/>
                    </a:solidFill>
                  </a:tcPr>
                </a:tc>
                <a:tc hMerge="1">
                  <a:tcPr/>
                </a:tc>
                <a:tc hMerge="1">
                  <a:tcPr/>
                </a:tc>
              </a:tr>
            </a:tbl>
          </a:graphicData>
        </a:graphic>
      </p:graphicFrame>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Investigación cualitativa paso a paso"/>
          <p:cNvSpPr txBox="1"/>
          <p:nvPr>
            <p:ph type="title"/>
          </p:nvPr>
        </p:nvSpPr>
        <p:spPr>
          <a:xfrm>
            <a:off x="592235" y="346286"/>
            <a:ext cx="11820329" cy="1199757"/>
          </a:xfrm>
          <a:prstGeom prst="rect">
            <a:avLst/>
          </a:prstGeom>
          <a:solidFill>
            <a:schemeClr val="accent3"/>
          </a:solidFill>
          <a:ln w="38100">
            <a:solidFill>
              <a:srgbClr val="FFFFFF"/>
            </a:solidFill>
            <a:round/>
          </a:ln>
        </p:spPr>
        <p:txBody>
          <a:bodyPr anchor="ctr"/>
          <a:lstStyle>
            <a:lvl1pPr defTabSz="914400">
              <a:lnSpc>
                <a:spcPct val="100000"/>
              </a:lnSpc>
              <a:defRPr b="0" sz="3600">
                <a:solidFill>
                  <a:srgbClr val="FFFFFF"/>
                </a:solidFill>
                <a:latin typeface="Optima"/>
                <a:ea typeface="Optima"/>
                <a:cs typeface="Optima"/>
                <a:sym typeface="Optima"/>
              </a:defRPr>
            </a:lvl1pPr>
          </a:lstStyle>
          <a:p>
            <a:pPr/>
            <a:r>
              <a:t>Investigación cualitativa paso a paso</a:t>
            </a:r>
          </a:p>
        </p:txBody>
      </p:sp>
      <p:graphicFrame>
        <p:nvGraphicFramePr>
          <p:cNvPr id="266" name="Table"/>
          <p:cNvGraphicFramePr/>
          <p:nvPr/>
        </p:nvGraphicFramePr>
        <p:xfrm>
          <a:off x="608859" y="1517650"/>
          <a:ext cx="11710473" cy="6005949"/>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54338"/>
                <a:gridCol w="5529265"/>
                <a:gridCol w="5826869"/>
              </a:tblGrid>
              <a:tr h="518083">
                <a:tc>
                  <a:txBody>
                    <a:bodyPr/>
                    <a:lstStyle/>
                    <a:p>
                      <a:pPr defTabSz="457200">
                        <a:defRPr>
                          <a:solidFill>
                            <a:srgbClr val="000000"/>
                          </a:solidFill>
                          <a:latin typeface="Belleza"/>
                          <a:ea typeface="Belleza"/>
                          <a:cs typeface="Belleza"/>
                          <a:sym typeface="Belleza"/>
                        </a:defRPr>
                      </a:pP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3F3F3F"/>
                      </a:solidFill>
                      <a:miter lim="400000"/>
                    </a:lnB>
                    <a:solidFill>
                      <a:srgbClr val="CBD2B6"/>
                    </a:solidFill>
                  </a:tcPr>
                </a:tc>
                <a:tc>
                  <a:txBody>
                    <a:bodyPr/>
                    <a:lstStyle/>
                    <a:p>
                      <a:pPr defTabSz="457200">
                        <a:defRPr sz="1800">
                          <a:solidFill>
                            <a:srgbClr val="000000"/>
                          </a:solidFill>
                        </a:defRPr>
                      </a:pPr>
                      <a:r>
                        <a:rPr b="1" sz="1600">
                          <a:latin typeface="Belleza"/>
                          <a:ea typeface="Belleza"/>
                          <a:cs typeface="Belleza"/>
                          <a:sym typeface="Belleza"/>
                        </a:rPr>
                        <a:t>Pasos</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000000"/>
                      </a:solidFill>
                      <a:miter lim="400000"/>
                    </a:lnB>
                    <a:solidFill>
                      <a:srgbClr val="CBD2B6"/>
                    </a:solidFill>
                  </a:tcPr>
                </a:tc>
                <a:tc>
                  <a:txBody>
                    <a:bodyPr/>
                    <a:lstStyle/>
                    <a:p>
                      <a:pPr defTabSz="457200">
                        <a:defRPr sz="1800">
                          <a:solidFill>
                            <a:srgbClr val="000000"/>
                          </a:solidFill>
                        </a:defRPr>
                      </a:pPr>
                      <a:r>
                        <a:rPr b="1" sz="1600">
                          <a:latin typeface="Belleza"/>
                          <a:ea typeface="Belleza"/>
                          <a:cs typeface="Belleza"/>
                          <a:sym typeface="Belleza"/>
                        </a:rPr>
                        <a:t>Considerar</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000000"/>
                      </a:solidFill>
                      <a:miter lim="400000"/>
                    </a:lnB>
                    <a:solidFill>
                      <a:srgbClr val="CBD2B6"/>
                    </a:solidFill>
                  </a:tcPr>
                </a:tc>
              </a:tr>
              <a:tr h="743548">
                <a:tc>
                  <a:txBody>
                    <a:bodyPr/>
                    <a:lstStyle/>
                    <a:p>
                      <a:pPr algn="r" defTabSz="457200">
                        <a:defRPr sz="1800">
                          <a:solidFill>
                            <a:srgbClr val="000000"/>
                          </a:solidFill>
                        </a:defRPr>
                      </a:pPr>
                      <a:r>
                        <a:rPr sz="1600">
                          <a:latin typeface="Belleza"/>
                          <a:ea typeface="Belleza"/>
                          <a:cs typeface="Belleza"/>
                          <a:sym typeface="Belleza"/>
                        </a:rPr>
                        <a:t>1</a:t>
                      </a:r>
                    </a:p>
                  </a:txBody>
                  <a:tcPr marL="0" marR="0" marT="0" marB="0" anchor="ctr" anchorCtr="0" horzOverflow="overflow">
                    <a:lnL w="12700">
                      <a:solidFill>
                        <a:srgbClr val="A5A5A5"/>
                      </a:solidFill>
                      <a:miter lim="400000"/>
                    </a:lnL>
                    <a:lnR w="12700">
                      <a:solidFill>
                        <a:srgbClr val="000000"/>
                      </a:solidFill>
                      <a:miter lim="400000"/>
                    </a:lnR>
                    <a:lnT w="12700">
                      <a:solidFill>
                        <a:srgbClr val="3F3F3F"/>
                      </a:solidFill>
                      <a:miter lim="400000"/>
                    </a:lnT>
                    <a:lnB w="12700">
                      <a:solidFill>
                        <a:srgbClr val="3F3F3F"/>
                      </a:solidFill>
                      <a:miter lim="400000"/>
                    </a:lnB>
                    <a:solidFill>
                      <a:srgbClr val="DBDBDB"/>
                    </a:solidFill>
                  </a:tcPr>
                </a:tc>
                <a:tc>
                  <a:txBody>
                    <a:bodyPr/>
                    <a:lstStyle/>
                    <a:p>
                      <a:pPr algn="l" defTabSz="457200">
                        <a:defRPr b="1">
                          <a:solidFill>
                            <a:srgbClr val="000000"/>
                          </a:solidFill>
                          <a:latin typeface="Belleza"/>
                          <a:ea typeface="Belleza"/>
                          <a:cs typeface="Belleza"/>
                          <a:sym typeface="Belleza"/>
                        </a:defRPr>
                      </a:pPr>
                      <a:r>
                        <a:t>Reflexionar</a:t>
                      </a:r>
                      <a:r>
                        <a:rPr b="0"/>
                        <a:t> en base a lo que les ha pedido su Socio Comunitario y, si es posible, REALIZAR SU PRIMER TERRENO, conversando informalmente, observando y aprendiendo en la piel, los seis sentidos. Todo cambia. </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sz="1600">
                          <a:latin typeface="Belleza"/>
                          <a:ea typeface="Belleza"/>
                          <a:cs typeface="Belleza"/>
                          <a:sym typeface="Belleza"/>
                        </a:rPr>
                        <a:t>¿Qué pueden lograr en el semestre? ¿Con quienes pueden hablar? ¿Qué disciplina y literatura científica y práctica les puede servir? CONSULTARLA ¡YA!</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43548">
                <a:tc>
                  <a:txBody>
                    <a:bodyPr/>
                    <a:lstStyle/>
                    <a:p>
                      <a:pPr algn="r" defTabSz="457200">
                        <a:defRPr sz="1800">
                          <a:solidFill>
                            <a:srgbClr val="000000"/>
                          </a:solidFill>
                        </a:defRPr>
                      </a:pPr>
                      <a:r>
                        <a:rPr sz="1600">
                          <a:latin typeface="Belleza"/>
                          <a:ea typeface="Belleza"/>
                          <a:cs typeface="Belleza"/>
                          <a:sym typeface="Belleza"/>
                        </a:rPr>
                        <a:t>2</a:t>
                      </a:r>
                    </a:p>
                  </a:txBody>
                  <a:tcPr marL="0" marR="0" marT="0" marB="0" anchor="ctr" anchorCtr="0" horzOverflow="overflow">
                    <a:lnL w="12700">
                      <a:solidFill>
                        <a:srgbClr val="A5A5A5"/>
                      </a:solidFill>
                      <a:miter lim="400000"/>
                    </a:lnL>
                    <a:lnR w="12700">
                      <a:solidFill>
                        <a:srgbClr val="000000"/>
                      </a:solidFill>
                      <a:miter lim="400000"/>
                    </a:lnR>
                    <a:lnT w="12700">
                      <a:solidFill>
                        <a:srgbClr val="3F3F3F"/>
                      </a:solidFill>
                      <a:miter lim="400000"/>
                    </a:lnT>
                    <a:lnB w="12700">
                      <a:solidFill>
                        <a:srgbClr val="A5A5A5"/>
                      </a:solidFill>
                      <a:miter lim="400000"/>
                    </a:lnB>
                    <a:solidFill>
                      <a:srgbClr val="DBDBDB"/>
                    </a:solidFill>
                  </a:tcPr>
                </a:tc>
                <a:tc>
                  <a:txBody>
                    <a:bodyPr/>
                    <a:lstStyle/>
                    <a:p>
                      <a:pPr algn="l" defTabSz="457200">
                        <a:defRPr b="1">
                          <a:solidFill>
                            <a:srgbClr val="000000"/>
                          </a:solidFill>
                          <a:latin typeface="Belleza"/>
                          <a:ea typeface="Belleza"/>
                          <a:cs typeface="Belleza"/>
                          <a:sym typeface="Belleza"/>
                        </a:defRPr>
                      </a:pPr>
                      <a:r>
                        <a:t>Desarrollar </a:t>
                      </a:r>
                      <a:r>
                        <a:rPr b="0"/>
                        <a:t>su marco conceptual: ¿qué información base les ayuda, qué sabemos, qué falta saber y dónde podemos encontrar esa información?</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sz="1600">
                          <a:latin typeface="Belleza"/>
                          <a:ea typeface="Belleza"/>
                          <a:cs typeface="Belleza"/>
                          <a:sym typeface="Belleza"/>
                        </a:rPr>
                        <a:t>En base al Paso 1, escribir una narrativa que le dé lógica y sentido a su investigación (búsqueda de conocimiento para su socio comunitario).</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973808">
                <a:tc>
                  <a:txBody>
                    <a:bodyPr/>
                    <a:lstStyle/>
                    <a:p>
                      <a:pPr algn="r" defTabSz="457200">
                        <a:defRPr sz="1800">
                          <a:solidFill>
                            <a:srgbClr val="000000"/>
                          </a:solidFill>
                        </a:defRPr>
                      </a:pPr>
                      <a:r>
                        <a:rPr sz="1600">
                          <a:latin typeface="Belleza"/>
                          <a:ea typeface="Belleza"/>
                          <a:cs typeface="Belleza"/>
                          <a:sym typeface="Belleza"/>
                        </a:rPr>
                        <a:t>3</a:t>
                      </a:r>
                    </a:p>
                  </a:txBody>
                  <a:tcPr marL="0" marR="0" marT="0" marB="0" anchor="ctr" anchorCtr="0" horzOverflow="overflow">
                    <a:lnL w="12700">
                      <a:solidFill>
                        <a:srgbClr val="A5A5A5"/>
                      </a:solidFill>
                      <a:miter lim="400000"/>
                    </a:lnL>
                    <a:lnR w="12700">
                      <a:solidFill>
                        <a:srgbClr val="000000"/>
                      </a:solidFill>
                      <a:miter lim="400000"/>
                    </a:lnR>
                    <a:lnT w="12700">
                      <a:solidFill>
                        <a:srgbClr val="A5A5A5"/>
                      </a:solidFill>
                      <a:miter lim="400000"/>
                    </a:lnT>
                    <a:lnB w="12700">
                      <a:solidFill>
                        <a:srgbClr val="A5A5A5"/>
                      </a:solidFill>
                      <a:miter lim="400000"/>
                    </a:lnB>
                    <a:solidFill>
                      <a:srgbClr val="DBDBDB"/>
                    </a:solidFill>
                  </a:tcPr>
                </a:tc>
                <a:tc>
                  <a:txBody>
                    <a:bodyPr/>
                    <a:lstStyle/>
                    <a:p>
                      <a:pPr algn="l" defTabSz="457200">
                        <a:defRPr b="1">
                          <a:solidFill>
                            <a:srgbClr val="000000"/>
                          </a:solidFill>
                          <a:latin typeface="Belleza"/>
                          <a:ea typeface="Belleza"/>
                          <a:cs typeface="Belleza"/>
                          <a:sym typeface="Belleza"/>
                        </a:defRPr>
                      </a:pPr>
                      <a:r>
                        <a:t>Identificar </a:t>
                      </a:r>
                      <a:r>
                        <a:rPr b="0" i="1"/>
                        <a:t>clases de actores relevantes</a:t>
                      </a:r>
                      <a:r>
                        <a:rPr b="0"/>
                        <a:t>: en estos trabajos casi siempre son 1. Sociedad civil, 2. Gobierno local/regional, 3. Otros actores. Gente de distintas edades, mujeres y hombres, diferentes capacidades, niveles socio-económicos.</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a:solidFill>
                            <a:srgbClr val="000000"/>
                          </a:solidFill>
                          <a:latin typeface="Belleza"/>
                          <a:ea typeface="Belleza"/>
                          <a:cs typeface="Belleza"/>
                          <a:sym typeface="Belleza"/>
                        </a:defRPr>
                      </a:pPr>
                      <a:r>
                        <a:t>¿Qué se sabe ya, qué se buscar saber, dónde van a encontrar la información, qué métodos van a usar? Y cómo los van a ordenar en el tiempo? </a:t>
                      </a:r>
                      <a:r>
                        <a:rPr b="1">
                          <a:solidFill>
                            <a:srgbClr val="FF2600"/>
                          </a:solidFill>
                          <a:latin typeface="Optima"/>
                          <a:ea typeface="Optima"/>
                          <a:cs typeface="Optima"/>
                          <a:sym typeface="Optima"/>
                        </a:rPr>
                        <a:t>Recordar que un solo actor, desde una sola posicionalidad, no va a tener todas las respuestas. Debes validar entre actores diversos.</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43548">
                <a:tc>
                  <a:txBody>
                    <a:bodyPr/>
                    <a:lstStyle/>
                    <a:p>
                      <a:pPr algn="r" defTabSz="457200">
                        <a:defRPr sz="1800">
                          <a:solidFill>
                            <a:srgbClr val="000000"/>
                          </a:solidFill>
                        </a:defRPr>
                      </a:pPr>
                      <a:r>
                        <a:rPr sz="1600">
                          <a:latin typeface="Belleza"/>
                          <a:ea typeface="Belleza"/>
                          <a:cs typeface="Belleza"/>
                          <a:sym typeface="Belleza"/>
                        </a:rPr>
                        <a:t>4</a:t>
                      </a:r>
                    </a:p>
                  </a:txBody>
                  <a:tcPr marL="0" marR="0" marT="0" marB="0" anchor="ctr" anchorCtr="0" horzOverflow="overflow">
                    <a:lnL w="12700">
                      <a:solidFill>
                        <a:srgbClr val="A5A5A5"/>
                      </a:solidFill>
                      <a:miter lim="400000"/>
                    </a:lnL>
                    <a:lnR w="12700">
                      <a:solidFill>
                        <a:srgbClr val="000000"/>
                      </a:solidFill>
                      <a:miter lim="400000"/>
                    </a:lnR>
                    <a:lnT w="12700">
                      <a:solidFill>
                        <a:srgbClr val="A5A5A5"/>
                      </a:solidFill>
                      <a:miter lim="400000"/>
                    </a:lnT>
                    <a:lnB w="12700">
                      <a:solidFill>
                        <a:srgbClr val="A5A5A5"/>
                      </a:solidFill>
                      <a:miter lim="400000"/>
                    </a:lnB>
                    <a:solidFill>
                      <a:srgbClr val="DBDBDB"/>
                    </a:solidFill>
                  </a:tcPr>
                </a:tc>
                <a:tc>
                  <a:txBody>
                    <a:bodyPr/>
                    <a:lstStyle/>
                    <a:p>
                      <a:pPr algn="l" defTabSz="457200">
                        <a:defRPr b="1">
                          <a:solidFill>
                            <a:srgbClr val="000000"/>
                          </a:solidFill>
                          <a:latin typeface="Belleza"/>
                          <a:ea typeface="Belleza"/>
                          <a:cs typeface="Belleza"/>
                          <a:sym typeface="Belleza"/>
                        </a:defRPr>
                      </a:pPr>
                      <a:r>
                        <a:t>Definir el universo y el muestreo</a:t>
                      </a:r>
                      <a:r>
                        <a:rPr b="0"/>
                        <a:t> relevante de actores, y cómo podrán acercarse, en instancias individuales o colectivos, para movilizar el conocimiento que buscan. </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sz="1600">
                          <a:latin typeface="Belleza"/>
                          <a:ea typeface="Belleza"/>
                          <a:cs typeface="Belleza"/>
                          <a:sym typeface="Belleza"/>
                        </a:rPr>
                        <a:t>Es normal partir con “informantes claves” y “guardianes de la entrada”, o sea, personas que les pueden dar mucha información de una vez, e incluso abrirles las puertas a otras personas con información relevante.</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513288">
                <a:tc>
                  <a:txBody>
                    <a:bodyPr/>
                    <a:lstStyle/>
                    <a:p>
                      <a:pPr algn="r" defTabSz="457200">
                        <a:defRPr sz="1800">
                          <a:solidFill>
                            <a:srgbClr val="000000"/>
                          </a:solidFill>
                        </a:defRPr>
                      </a:pPr>
                      <a:r>
                        <a:rPr sz="1600">
                          <a:latin typeface="Belleza"/>
                          <a:ea typeface="Belleza"/>
                          <a:cs typeface="Belleza"/>
                          <a:sym typeface="Belleza"/>
                        </a:rPr>
                        <a:t>5</a:t>
                      </a:r>
                    </a:p>
                  </a:txBody>
                  <a:tcPr marL="0" marR="0" marT="0" marB="0" anchor="ctr" anchorCtr="0" horzOverflow="overflow">
                    <a:lnL w="12700">
                      <a:solidFill>
                        <a:srgbClr val="A5A5A5"/>
                      </a:solidFill>
                      <a:miter lim="400000"/>
                    </a:lnL>
                    <a:lnR w="12700">
                      <a:solidFill>
                        <a:srgbClr val="000000"/>
                      </a:solidFill>
                      <a:miter lim="400000"/>
                    </a:lnR>
                    <a:lnT w="12700">
                      <a:solidFill>
                        <a:srgbClr val="A5A5A5"/>
                      </a:solidFill>
                      <a:miter lim="400000"/>
                    </a:lnT>
                    <a:lnB w="12700">
                      <a:solidFill>
                        <a:srgbClr val="A5A5A5"/>
                      </a:solidFill>
                      <a:miter lim="400000"/>
                    </a:lnB>
                    <a:solidFill>
                      <a:srgbClr val="DBDBDB"/>
                    </a:solidFill>
                  </a:tcPr>
                </a:tc>
                <a:tc>
                  <a:txBody>
                    <a:bodyPr/>
                    <a:lstStyle/>
                    <a:p>
                      <a:pPr algn="l" defTabSz="457200">
                        <a:defRPr b="1">
                          <a:solidFill>
                            <a:srgbClr val="000000"/>
                          </a:solidFill>
                          <a:latin typeface="Belleza"/>
                          <a:ea typeface="Belleza"/>
                          <a:cs typeface="Belleza"/>
                          <a:sym typeface="Belleza"/>
                        </a:defRPr>
                      </a:pPr>
                      <a:r>
                        <a:t>Ordenar sus métodos</a:t>
                      </a:r>
                      <a:r>
                        <a:rPr b="0"/>
                        <a:t> según los tiempos y posibilidades</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sz="1600">
                          <a:latin typeface="Belleza"/>
                          <a:ea typeface="Belleza"/>
                          <a:cs typeface="Belleza"/>
                          <a:sym typeface="Belleza"/>
                        </a:rPr>
                        <a:t>Entender que deberán ser flexibles y ajustarlos, y estos ajustes, aciertos y falencias, deben ser registrados en la sección Métodos de sus informes.</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513288">
                <a:tc>
                  <a:txBody>
                    <a:bodyPr/>
                    <a:lstStyle/>
                    <a:p>
                      <a:pPr algn="r" defTabSz="457200">
                        <a:defRPr sz="1800">
                          <a:solidFill>
                            <a:srgbClr val="000000"/>
                          </a:solidFill>
                        </a:defRPr>
                      </a:pPr>
                      <a:r>
                        <a:rPr sz="1600">
                          <a:latin typeface="Belleza"/>
                          <a:ea typeface="Belleza"/>
                          <a:cs typeface="Belleza"/>
                          <a:sym typeface="Belleza"/>
                        </a:rPr>
                        <a:t>6</a:t>
                      </a:r>
                    </a:p>
                  </a:txBody>
                  <a:tcPr marL="0" marR="0" marT="0" marB="0" anchor="ctr" anchorCtr="0" horzOverflow="overflow">
                    <a:lnL w="12700">
                      <a:solidFill>
                        <a:srgbClr val="A5A5A5"/>
                      </a:solidFill>
                      <a:miter lim="400000"/>
                    </a:lnL>
                    <a:lnR w="12700">
                      <a:solidFill>
                        <a:srgbClr val="000000"/>
                      </a:solidFill>
                      <a:miter lim="400000"/>
                    </a:lnR>
                    <a:lnT w="12700">
                      <a:solidFill>
                        <a:srgbClr val="A5A5A5"/>
                      </a:solidFill>
                      <a:miter lim="400000"/>
                    </a:lnT>
                    <a:lnB w="12700">
                      <a:solidFill>
                        <a:srgbClr val="A5A5A5"/>
                      </a:solidFill>
                      <a:miter lim="400000"/>
                    </a:lnB>
                    <a:solidFill>
                      <a:srgbClr val="DBDBDB"/>
                    </a:solidFill>
                  </a:tcPr>
                </a:tc>
                <a:tc>
                  <a:txBody>
                    <a:bodyPr/>
                    <a:lstStyle/>
                    <a:p>
                      <a:pPr algn="l" defTabSz="457200">
                        <a:defRPr b="1">
                          <a:solidFill>
                            <a:srgbClr val="000000"/>
                          </a:solidFill>
                          <a:latin typeface="Belleza"/>
                          <a:ea typeface="Belleza"/>
                          <a:cs typeface="Belleza"/>
                          <a:sym typeface="Belleza"/>
                        </a:defRPr>
                      </a:pPr>
                      <a:r>
                        <a:t>Aplicar sus métodos </a:t>
                      </a:r>
                      <a:r>
                        <a:rPr b="0"/>
                        <a:t>con tiempo y cuidado.</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sz="1600">
                          <a:latin typeface="Belleza"/>
                          <a:ea typeface="Belleza"/>
                          <a:cs typeface="Belleza"/>
                          <a:sym typeface="Belleza"/>
                        </a:rPr>
                        <a:t>Ojo con programa suficiente tiempo para revisar y procesar sus datos.</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973808">
                <a:tc>
                  <a:txBody>
                    <a:bodyPr/>
                    <a:lstStyle/>
                    <a:p>
                      <a:pPr algn="r" defTabSz="457200">
                        <a:defRPr sz="1800">
                          <a:solidFill>
                            <a:srgbClr val="000000"/>
                          </a:solidFill>
                        </a:defRPr>
                      </a:pPr>
                      <a:r>
                        <a:rPr sz="1600">
                          <a:latin typeface="Belleza"/>
                          <a:ea typeface="Belleza"/>
                          <a:cs typeface="Belleza"/>
                          <a:sym typeface="Belleza"/>
                        </a:rPr>
                        <a:t>7</a:t>
                      </a:r>
                    </a:p>
                  </a:txBody>
                  <a:tcPr marL="0" marR="0" marT="0" marB="0" anchor="ctr" anchorCtr="0" horzOverflow="overflow">
                    <a:lnL w="12700">
                      <a:solidFill>
                        <a:srgbClr val="A5A5A5"/>
                      </a:solidFill>
                      <a:miter lim="400000"/>
                    </a:lnL>
                    <a:lnR w="12700">
                      <a:solidFill>
                        <a:srgbClr val="000000"/>
                      </a:solidFill>
                      <a:miter lim="400000"/>
                    </a:lnR>
                    <a:lnT w="12700">
                      <a:solidFill>
                        <a:srgbClr val="A5A5A5"/>
                      </a:solidFill>
                      <a:miter lim="400000"/>
                    </a:lnT>
                    <a:lnB w="12700">
                      <a:solidFill>
                        <a:srgbClr val="000000"/>
                      </a:solidFill>
                      <a:miter lim="400000"/>
                    </a:lnB>
                    <a:solidFill>
                      <a:srgbClr val="DBDBDB"/>
                    </a:solidFill>
                  </a:tcPr>
                </a:tc>
                <a:tc>
                  <a:txBody>
                    <a:bodyPr/>
                    <a:lstStyle/>
                    <a:p>
                      <a:pPr algn="l" defTabSz="457200">
                        <a:defRPr b="1">
                          <a:solidFill>
                            <a:srgbClr val="000000"/>
                          </a:solidFill>
                          <a:latin typeface="Belleza"/>
                          <a:ea typeface="Belleza"/>
                          <a:cs typeface="Belleza"/>
                          <a:sym typeface="Belleza"/>
                        </a:defRPr>
                      </a:pPr>
                      <a:r>
                        <a:t>Procesar sus resultados</a:t>
                      </a:r>
                      <a:r>
                        <a:rPr b="0"/>
                        <a:t>, utilizando una estructura lógica, que hace referencia a su marco conceptual, y permite volver a ese marco en la sección final, para llegar a conclusiones.</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a:solidFill>
                            <a:srgbClr val="000000"/>
                          </a:solidFill>
                          <a:latin typeface="Belleza"/>
                          <a:ea typeface="Belleza"/>
                          <a:cs typeface="Belleza"/>
                          <a:sym typeface="Belleza"/>
                        </a:defRPr>
                      </a:pPr>
                      <a:r>
                        <a:t>No queremos datos “crudos” en sus informes, sino ver como se han procesado. O sea, no nos cuenten lo que dijo cada entrevistado, sino </a:t>
                      </a:r>
                      <a:r>
                        <a:rPr b="1" i="1"/>
                        <a:t>presentar una tabla que permite ver en una mirada los puntos comunes, contrastes y contradicciones</a:t>
                      </a:r>
                      <a:r>
                        <a:t>.</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283029">
                <a:tc gridSpan="3">
                  <a:txBody>
                    <a:bodyPr/>
                    <a:lstStyle/>
                    <a:p>
                      <a:pPr algn="l" defTabSz="457200">
                        <a:defRPr sz="1800">
                          <a:solidFill>
                            <a:srgbClr val="000000"/>
                          </a:solidFill>
                        </a:defRPr>
                      </a:pPr>
                      <a:r>
                        <a:rPr i="1" sz="1600">
                          <a:latin typeface="Belleza"/>
                          <a:ea typeface="Belleza"/>
                          <a:cs typeface="Belleza"/>
                          <a:sym typeface="Belleza"/>
                        </a:rPr>
                        <a:t>Fuente: Elaboración propia en base a metodología Lab Vivo y p. 80, Flores, 2009</a:t>
                      </a:r>
                    </a:p>
                  </a:txBody>
                  <a:tcPr marL="0" marR="0" marT="0" marB="0" anchor="ctr" anchorCtr="0" horzOverflow="overflow">
                    <a:lnL w="12700">
                      <a:solidFill>
                        <a:srgbClr val="000000"/>
                      </a:solidFill>
                      <a:miter lim="400000"/>
                    </a:lnL>
                    <a:lnR w="12700">
                      <a:solidFill>
                        <a:srgbClr val="AAAAAA"/>
                      </a:solidFill>
                      <a:miter lim="400000"/>
                    </a:lnR>
                    <a:lnT w="12700">
                      <a:solidFill>
                        <a:srgbClr val="000000"/>
                      </a:solidFill>
                      <a:miter lim="400000"/>
                    </a:lnT>
                    <a:lnB w="12700">
                      <a:solidFill>
                        <a:srgbClr val="000000"/>
                      </a:solidFill>
                      <a:miter lim="400000"/>
                    </a:lnB>
                    <a:solidFill>
                      <a:srgbClr val="FFFFFF"/>
                    </a:solidFill>
                  </a:tcPr>
                </a:tc>
                <a:tc hMerge="1">
                  <a:tcPr/>
                </a:tc>
                <a:tc hMerge="1">
                  <a:tcPr/>
                </a:tc>
              </a:tr>
            </a:tbl>
          </a:graphicData>
        </a:graphic>
      </p:graphicFrame>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Puntos claves de la investigación cualitativa"/>
          <p:cNvSpPr txBox="1"/>
          <p:nvPr>
            <p:ph type="title"/>
          </p:nvPr>
        </p:nvSpPr>
        <p:spPr>
          <a:xfrm>
            <a:off x="592235" y="346286"/>
            <a:ext cx="11820329" cy="1199757"/>
          </a:xfrm>
          <a:prstGeom prst="rect">
            <a:avLst/>
          </a:prstGeom>
          <a:solidFill>
            <a:schemeClr val="accent3"/>
          </a:solidFill>
          <a:ln w="38100">
            <a:solidFill>
              <a:srgbClr val="FFFFFF"/>
            </a:solidFill>
            <a:round/>
          </a:ln>
        </p:spPr>
        <p:txBody>
          <a:bodyPr anchor="ctr"/>
          <a:lstStyle>
            <a:lvl1pPr defTabSz="914400">
              <a:lnSpc>
                <a:spcPct val="100000"/>
              </a:lnSpc>
              <a:defRPr b="0" sz="3600">
                <a:solidFill>
                  <a:srgbClr val="FFFFFF"/>
                </a:solidFill>
                <a:latin typeface="Optima"/>
                <a:ea typeface="Optima"/>
                <a:cs typeface="Optima"/>
                <a:sym typeface="Optima"/>
              </a:defRPr>
            </a:lvl1pPr>
          </a:lstStyle>
          <a:p>
            <a:pPr/>
            <a:r>
              <a:t>Puntos claves de la investigación cualitativa</a:t>
            </a:r>
          </a:p>
        </p:txBody>
      </p:sp>
      <p:graphicFrame>
        <p:nvGraphicFramePr>
          <p:cNvPr id="269" name="Table"/>
          <p:cNvGraphicFramePr/>
          <p:nvPr/>
        </p:nvGraphicFramePr>
        <p:xfrm>
          <a:off x="-3020992" y="2564651"/>
          <a:ext cx="332610" cy="7334109"/>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32608"/>
              </a:tblGrid>
              <a:tr h="285055">
                <a:tc>
                  <a:txBody>
                    <a:bodyPr/>
                    <a:lstStyle/>
                    <a:p>
                      <a:pPr defTabSz="457200">
                        <a:defRPr b="1" sz="1500">
                          <a:solidFill>
                            <a:srgbClr val="000000"/>
                          </a:solidFill>
                          <a:latin typeface="Belleza"/>
                          <a:ea typeface="Belleza"/>
                          <a:cs typeface="Belleza"/>
                          <a:sym typeface="Belleza"/>
                        </a:defRPr>
                      </a:pP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000000"/>
                      </a:solidFill>
                      <a:miter lim="400000"/>
                    </a:lnB>
                    <a:solidFill>
                      <a:srgbClr val="CBD2B6"/>
                    </a:solidFill>
                  </a:tcPr>
                </a:tc>
              </a:tr>
              <a:tr h="4905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4905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533829">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9477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271580">
                <a:tc>
                  <a:txBody>
                    <a:bodyPr/>
                    <a:lstStyle/>
                    <a:p>
                      <a:pPr algn="l" defTabSz="457200">
                        <a:defRPr i="1" sz="1400">
                          <a:solidFill>
                            <a:srgbClr val="000000"/>
                          </a:solidFill>
                          <a:latin typeface="Optima"/>
                          <a:ea typeface="Optima"/>
                          <a:cs typeface="Optima"/>
                          <a:sym typeface="Optim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bl>
          </a:graphicData>
        </a:graphic>
      </p:graphicFrame>
      <p:sp>
        <p:nvSpPr>
          <p:cNvPr id="270" name="¿Qué elementos de esto están utilizando, conscientemente? ¿intuitivamente? ¿Cómo aprovecharlo más?"/>
          <p:cNvSpPr txBox="1"/>
          <p:nvPr/>
        </p:nvSpPr>
        <p:spPr>
          <a:xfrm>
            <a:off x="1058318" y="8934199"/>
            <a:ext cx="10211236" cy="607270"/>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defRPr sz="1800">
                <a:solidFill>
                  <a:srgbClr val="FF2600"/>
                </a:solidFill>
                <a:latin typeface="Optima"/>
                <a:ea typeface="Optima"/>
                <a:cs typeface="Optima"/>
                <a:sym typeface="Optima"/>
              </a:defRPr>
            </a:pPr>
            <a:r>
              <a:t>¿Qué elementos de esto están utilizando, conscientemente? ¿intuitivamente? ¿Cómo aprovecharlo más?</a:t>
            </a:r>
          </a:p>
          <a:p>
            <a:pPr>
              <a:defRPr sz="1800">
                <a:solidFill>
                  <a:srgbClr val="FF2600"/>
                </a:solidFill>
                <a:latin typeface="Optima"/>
                <a:ea typeface="Optima"/>
                <a:cs typeface="Optima"/>
                <a:sym typeface="Optima"/>
              </a:defRPr>
            </a:pPr>
            <a:r>
              <a:t>Tip: No tratar de ocupar todos estos approaches… </a:t>
            </a:r>
          </a:p>
        </p:txBody>
      </p:sp>
      <p:graphicFrame>
        <p:nvGraphicFramePr>
          <p:cNvPr id="271" name="Table"/>
          <p:cNvGraphicFramePr/>
          <p:nvPr/>
        </p:nvGraphicFramePr>
        <p:xfrm>
          <a:off x="586436" y="1576100"/>
          <a:ext cx="11740362" cy="7334108"/>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685312"/>
                <a:gridCol w="912171"/>
                <a:gridCol w="2273956"/>
                <a:gridCol w="7868922"/>
              </a:tblGrid>
              <a:tr h="285055">
                <a:tc>
                  <a:txBody>
                    <a:bodyPr/>
                    <a:lstStyle/>
                    <a:p>
                      <a:pPr defTabSz="457200">
                        <a:defRPr sz="1800">
                          <a:solidFill>
                            <a:srgbClr val="000000"/>
                          </a:solidFill>
                        </a:defRPr>
                      </a:pPr>
                      <a:r>
                        <a:rPr b="1" sz="1500">
                          <a:latin typeface="Belleza"/>
                          <a:ea typeface="Belleza"/>
                          <a:cs typeface="Belleza"/>
                          <a:sym typeface="Belleza"/>
                        </a:rPr>
                        <a:t>No.</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3F3F3F"/>
                      </a:solidFill>
                      <a:miter lim="400000"/>
                    </a:lnB>
                    <a:solidFill>
                      <a:srgbClr val="CBD2B6"/>
                    </a:solidFill>
                  </a:tcPr>
                </a:tc>
                <a:tc>
                  <a:txBody>
                    <a:bodyPr/>
                    <a:lstStyle/>
                    <a:p>
                      <a:pPr defTabSz="457200">
                        <a:defRPr sz="1800">
                          <a:solidFill>
                            <a:srgbClr val="000000"/>
                          </a:solidFill>
                        </a:defRPr>
                      </a:pPr>
                      <a:r>
                        <a:rPr b="1" sz="1500">
                          <a:latin typeface="Belleza"/>
                          <a:ea typeface="Belleza"/>
                          <a:cs typeface="Belleza"/>
                          <a:sym typeface="Belleza"/>
                        </a:rPr>
                        <a:t>Usando?</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000000"/>
                      </a:solidFill>
                      <a:miter lim="400000"/>
                    </a:lnB>
                    <a:solidFill>
                      <a:srgbClr val="CBD2B6"/>
                    </a:solidFill>
                  </a:tcPr>
                </a:tc>
                <a:tc>
                  <a:txBody>
                    <a:bodyPr/>
                    <a:lstStyle/>
                    <a:p>
                      <a:pPr defTabSz="457200">
                        <a:defRPr sz="1800">
                          <a:solidFill>
                            <a:srgbClr val="000000"/>
                          </a:solidFill>
                        </a:defRPr>
                      </a:pPr>
                      <a:r>
                        <a:rPr b="1" sz="1500">
                          <a:latin typeface="Belleza"/>
                          <a:ea typeface="Belleza"/>
                          <a:cs typeface="Belleza"/>
                          <a:sym typeface="Belleza"/>
                        </a:rPr>
                        <a:t>Approach</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000000"/>
                      </a:solidFill>
                      <a:miter lim="400000"/>
                    </a:lnB>
                    <a:solidFill>
                      <a:srgbClr val="CBD2B6"/>
                    </a:solidFill>
                  </a:tcPr>
                </a:tc>
                <a:tc>
                  <a:txBody>
                    <a:bodyPr/>
                    <a:lstStyle/>
                    <a:p>
                      <a:pPr defTabSz="457200">
                        <a:defRPr sz="1800">
                          <a:solidFill>
                            <a:srgbClr val="000000"/>
                          </a:solidFill>
                        </a:defRPr>
                      </a:pPr>
                      <a:r>
                        <a:rPr b="1" sz="1500">
                          <a:latin typeface="Belleza"/>
                          <a:ea typeface="Belleza"/>
                          <a:cs typeface="Belleza"/>
                          <a:sym typeface="Belleza"/>
                        </a:rPr>
                        <a:t>Qué significa</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000000"/>
                      </a:solidFill>
                      <a:miter lim="400000"/>
                    </a:lnB>
                    <a:solidFill>
                      <a:srgbClr val="CBD2B6"/>
                    </a:solidFill>
                  </a:tcPr>
                </a:tc>
              </a:tr>
              <a:tr h="490538">
                <a:tc>
                  <a:txBody>
                    <a:bodyPr/>
                    <a:lstStyle/>
                    <a:p>
                      <a:pPr algn="r" defTabSz="457200">
                        <a:defRPr sz="1800">
                          <a:solidFill>
                            <a:srgbClr val="000000"/>
                          </a:solidFill>
                        </a:defRPr>
                      </a:pPr>
                      <a:r>
                        <a:rPr sz="1600">
                          <a:latin typeface="Belleza"/>
                          <a:ea typeface="Belleza"/>
                          <a:cs typeface="Belleza"/>
                          <a:sym typeface="Belleza"/>
                        </a:rPr>
                        <a:t>1</a:t>
                      </a:r>
                    </a:p>
                  </a:txBody>
                  <a:tcPr marL="0" marR="0" marT="0" marB="0" anchor="ctr" anchorCtr="0" horzOverflow="overflow">
                    <a:lnL w="12700">
                      <a:solidFill>
                        <a:srgbClr val="A5A5A5"/>
                      </a:solidFill>
                      <a:miter lim="400000"/>
                    </a:lnL>
                    <a:lnR w="12700">
                      <a:solidFill>
                        <a:srgbClr val="3F3F3F"/>
                      </a:solidFill>
                      <a:miter lim="400000"/>
                    </a:lnR>
                    <a:lnT w="12700">
                      <a:solidFill>
                        <a:srgbClr val="3F3F3F"/>
                      </a:solidFill>
                      <a:miter lim="400000"/>
                    </a:lnT>
                    <a:lnB w="12700">
                      <a:solidFill>
                        <a:srgbClr val="3F3F3F"/>
                      </a:solidFill>
                      <a:miter lim="400000"/>
                    </a:lnB>
                    <a:solidFill>
                      <a:srgbClr val="DBDBDB"/>
                    </a:solidFill>
                  </a:tcPr>
                </a:tc>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3F3F3F"/>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Lógica inductiva</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A partir de los datos, se elaboran los conceptos, ideas y comprensiones. No es comprobar una hipótesis o teoría.</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490538">
                <a:tc>
                  <a:txBody>
                    <a:bodyPr/>
                    <a:lstStyle/>
                    <a:p>
                      <a:pPr algn="r" defTabSz="457200">
                        <a:defRPr sz="1800">
                          <a:solidFill>
                            <a:srgbClr val="000000"/>
                          </a:solidFill>
                        </a:defRPr>
                      </a:pPr>
                      <a:r>
                        <a:rPr sz="1600">
                          <a:latin typeface="Belleza"/>
                          <a:ea typeface="Belleza"/>
                          <a:cs typeface="Belleza"/>
                          <a:sym typeface="Belleza"/>
                        </a:rPr>
                        <a:t>2</a:t>
                      </a:r>
                    </a:p>
                  </a:txBody>
                  <a:tcPr marL="0" marR="0" marT="0" marB="0" anchor="ctr" anchorCtr="0" horzOverflow="overflow">
                    <a:lnL w="12700">
                      <a:solidFill>
                        <a:srgbClr val="A5A5A5"/>
                      </a:solidFill>
                      <a:miter lim="400000"/>
                    </a:lnL>
                    <a:lnR w="12700">
                      <a:solidFill>
                        <a:srgbClr val="3F3F3F"/>
                      </a:solidFill>
                      <a:miter lim="400000"/>
                    </a:lnR>
                    <a:lnT w="12700">
                      <a:solidFill>
                        <a:srgbClr val="3F3F3F"/>
                      </a:solidFill>
                      <a:miter lim="400000"/>
                    </a:lnT>
                    <a:lnB w="12700">
                      <a:solidFill>
                        <a:srgbClr val="A5A5A5"/>
                      </a:solidFill>
                      <a:miter lim="400000"/>
                    </a:lnB>
                    <a:solidFill>
                      <a:srgbClr val="DBDBDB"/>
                    </a:solidFill>
                  </a:tcPr>
                </a:tc>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3F3F3F"/>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Diseño flexible</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Existe la posibilidad de modificar o alterar el diseño de una investigación/ estudio mientras se avanza en la ejecución del mismo. </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r" defTabSz="457200">
                        <a:defRPr sz="1800">
                          <a:solidFill>
                            <a:srgbClr val="000000"/>
                          </a:solidFill>
                        </a:defRPr>
                      </a:pPr>
                      <a:r>
                        <a:rPr sz="1600">
                          <a:latin typeface="Belleza"/>
                          <a:ea typeface="Belleza"/>
                          <a:cs typeface="Belleza"/>
                          <a:sym typeface="Belleza"/>
                        </a:rPr>
                        <a:t>3</a:t>
                      </a:r>
                    </a:p>
                  </a:txBody>
                  <a:tcPr marL="0" marR="0" marT="0" marB="0" anchor="ctr" anchorCtr="0" horzOverflow="overflow">
                    <a:lnL w="12700">
                      <a:solidFill>
                        <a:srgbClr val="A5A5A5"/>
                      </a:solidFill>
                      <a:miter lim="400000"/>
                    </a:lnL>
                    <a:lnR w="12700">
                      <a:solidFill>
                        <a:srgbClr val="3F3F3F"/>
                      </a:solidFill>
                      <a:miter lim="400000"/>
                    </a:lnR>
                    <a:lnT w="12700">
                      <a:solidFill>
                        <a:srgbClr val="A5A5A5"/>
                      </a:solidFill>
                      <a:miter lim="400000"/>
                    </a:lnT>
                    <a:lnB w="12700">
                      <a:solidFill>
                        <a:srgbClr val="A5A5A5"/>
                      </a:solidFill>
                      <a:miter lim="400000"/>
                    </a:lnB>
                    <a:solidFill>
                      <a:srgbClr val="DBDBDB"/>
                    </a:solidFill>
                  </a:tcPr>
                </a:tc>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3F3F3F"/>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Perspectiva holística y sistémica</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Se debe observar los fenómenos y sus escenarios sociales como interrelacionados unos con otros y desde la generalidad de un 'todo'. Sus posibles relaciones no deben dejar de pensarse. </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r" defTabSz="457200">
                        <a:defRPr sz="1800">
                          <a:solidFill>
                            <a:srgbClr val="000000"/>
                          </a:solidFill>
                        </a:defRPr>
                      </a:pPr>
                      <a:r>
                        <a:rPr sz="1600">
                          <a:latin typeface="Belleza"/>
                          <a:ea typeface="Belleza"/>
                          <a:cs typeface="Belleza"/>
                          <a:sym typeface="Belleza"/>
                        </a:rPr>
                        <a:t>4</a:t>
                      </a:r>
                    </a:p>
                  </a:txBody>
                  <a:tcPr marL="0" marR="0" marT="0" marB="0" anchor="ctr" anchorCtr="0" horzOverflow="overflow">
                    <a:lnL w="12700">
                      <a:solidFill>
                        <a:srgbClr val="A5A5A5"/>
                      </a:solidFill>
                      <a:miter lim="400000"/>
                    </a:lnL>
                    <a:lnR w="12700">
                      <a:solidFill>
                        <a:srgbClr val="3F3F3F"/>
                      </a:solidFill>
                      <a:miter lim="400000"/>
                    </a:lnR>
                    <a:lnT w="12700">
                      <a:solidFill>
                        <a:srgbClr val="A5A5A5"/>
                      </a:solidFill>
                      <a:miter lim="400000"/>
                    </a:lnT>
                    <a:lnB w="12700">
                      <a:solidFill>
                        <a:srgbClr val="A5A5A5"/>
                      </a:solidFill>
                      <a:miter lim="400000"/>
                    </a:lnB>
                    <a:solidFill>
                      <a:srgbClr val="DBDBDB"/>
                    </a:solidFill>
                  </a:tcPr>
                </a:tc>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3F3F3F"/>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No reducción a variables</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Los fenómenos sociales, personas, grupos y comunidades no pueden ser reducidos a variables de estos debido a su complejidad, variabilidad y riqueza.</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533829">
                <a:tc>
                  <a:txBody>
                    <a:bodyPr/>
                    <a:lstStyle/>
                    <a:p>
                      <a:pPr algn="r" defTabSz="457200">
                        <a:defRPr sz="1800">
                          <a:solidFill>
                            <a:srgbClr val="000000"/>
                          </a:solidFill>
                        </a:defRPr>
                      </a:pPr>
                      <a:r>
                        <a:rPr sz="1600">
                          <a:latin typeface="Belleza"/>
                          <a:ea typeface="Belleza"/>
                          <a:cs typeface="Belleza"/>
                          <a:sym typeface="Belleza"/>
                        </a:rPr>
                        <a:t>5</a:t>
                      </a:r>
                    </a:p>
                  </a:txBody>
                  <a:tcPr marL="0" marR="0" marT="0" marB="0" anchor="ctr" anchorCtr="0" horzOverflow="overflow">
                    <a:lnL w="12700">
                      <a:solidFill>
                        <a:srgbClr val="A5A5A5"/>
                      </a:solidFill>
                      <a:miter lim="400000"/>
                    </a:lnL>
                    <a:lnR w="12700">
                      <a:solidFill>
                        <a:srgbClr val="3F3F3F"/>
                      </a:solidFill>
                      <a:miter lim="400000"/>
                    </a:lnR>
                    <a:lnT w="12700">
                      <a:solidFill>
                        <a:srgbClr val="A5A5A5"/>
                      </a:solidFill>
                      <a:miter lim="400000"/>
                    </a:lnT>
                    <a:lnB w="12700">
                      <a:solidFill>
                        <a:srgbClr val="A5A5A5"/>
                      </a:solidFill>
                      <a:miter lim="400000"/>
                    </a:lnB>
                    <a:solidFill>
                      <a:srgbClr val="DBDBDB"/>
                    </a:solidFill>
                  </a:tcPr>
                </a:tc>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3F3F3F"/>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Naturalismo</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Se intenta interactuar con les informantes de forma naturalidad y no intrusiva para comprender el escenario en profunidad sin alteración.</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r" defTabSz="457200">
                        <a:defRPr sz="1800">
                          <a:solidFill>
                            <a:srgbClr val="000000"/>
                          </a:solidFill>
                        </a:defRPr>
                      </a:pPr>
                      <a:r>
                        <a:rPr sz="1600">
                          <a:latin typeface="Belleza"/>
                          <a:ea typeface="Belleza"/>
                          <a:cs typeface="Belleza"/>
                          <a:sym typeface="Belleza"/>
                        </a:rPr>
                        <a:t>6</a:t>
                      </a:r>
                    </a:p>
                  </a:txBody>
                  <a:tcPr marL="0" marR="0" marT="0" marB="0" anchor="ctr" anchorCtr="0" horzOverflow="overflow">
                    <a:lnL w="12700">
                      <a:solidFill>
                        <a:srgbClr val="A5A5A5"/>
                      </a:solidFill>
                      <a:miter lim="400000"/>
                    </a:lnL>
                    <a:lnR w="12700">
                      <a:solidFill>
                        <a:srgbClr val="3F3F3F"/>
                      </a:solidFill>
                      <a:miter lim="400000"/>
                    </a:lnR>
                    <a:lnT w="12700">
                      <a:solidFill>
                        <a:srgbClr val="A5A5A5"/>
                      </a:solidFill>
                      <a:miter lim="400000"/>
                    </a:lnT>
                    <a:lnB w="12700">
                      <a:solidFill>
                        <a:srgbClr val="A5A5A5"/>
                      </a:solidFill>
                      <a:miter lim="400000"/>
                    </a:lnB>
                    <a:solidFill>
                      <a:srgbClr val="DBDBDB"/>
                    </a:solidFill>
                  </a:tcPr>
                </a:tc>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3F3F3F"/>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Marco de referencia en las personas</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Las explicacion tiene que utilizar los marcos de referecia de las personas, con sus expresiones y significados. Les investigadores deben identificarse con las personas para comprender los fenómenos desde su perspectiva.</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r" defTabSz="457200">
                        <a:defRPr sz="1800">
                          <a:solidFill>
                            <a:srgbClr val="000000"/>
                          </a:solidFill>
                        </a:defRPr>
                      </a:pPr>
                      <a:r>
                        <a:rPr sz="1600">
                          <a:latin typeface="Belleza"/>
                          <a:ea typeface="Belleza"/>
                          <a:cs typeface="Belleza"/>
                          <a:sym typeface="Belleza"/>
                        </a:rPr>
                        <a:t>7</a:t>
                      </a:r>
                    </a:p>
                  </a:txBody>
                  <a:tcPr marL="0" marR="0" marT="0" marB="0" anchor="ctr" anchorCtr="0" horzOverflow="overflow">
                    <a:lnL w="12700">
                      <a:solidFill>
                        <a:srgbClr val="A5A5A5"/>
                      </a:solidFill>
                      <a:miter lim="400000"/>
                    </a:lnL>
                    <a:lnR w="12700">
                      <a:solidFill>
                        <a:srgbClr val="3F3F3F"/>
                      </a:solidFill>
                      <a:miter lim="400000"/>
                    </a:lnR>
                    <a:lnT w="12700">
                      <a:solidFill>
                        <a:srgbClr val="A5A5A5"/>
                      </a:solidFill>
                      <a:miter lim="400000"/>
                    </a:lnT>
                    <a:lnB w="12700">
                      <a:solidFill>
                        <a:srgbClr val="3F3F3F"/>
                      </a:solidFill>
                      <a:miter lim="400000"/>
                    </a:lnB>
                    <a:solidFill>
                      <a:srgbClr val="DBDBDB"/>
                    </a:solidFill>
                  </a:tcPr>
                </a:tc>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3F3F3F"/>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Todo contexto es 'digno'</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Todo escenario social es digno de estudio y no existe uno más o menos importante que otro. Tener una actitud abierta a las diferencias 'no-planificadas'.</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947738">
                <a:tc>
                  <a:txBody>
                    <a:bodyPr/>
                    <a:lstStyle/>
                    <a:p>
                      <a:pPr algn="r" defTabSz="457200">
                        <a:defRPr sz="1800">
                          <a:solidFill>
                            <a:srgbClr val="000000"/>
                          </a:solidFill>
                        </a:defRPr>
                      </a:pPr>
                      <a:r>
                        <a:rPr sz="1600">
                          <a:latin typeface="Belleza"/>
                          <a:ea typeface="Belleza"/>
                          <a:cs typeface="Belleza"/>
                          <a:sym typeface="Belleza"/>
                        </a:rPr>
                        <a:t>8</a:t>
                      </a:r>
                    </a:p>
                  </a:txBody>
                  <a:tcPr marL="0" marR="0" marT="0" marB="0" anchor="ctr" anchorCtr="0" horzOverflow="overflow">
                    <a:lnL w="12700">
                      <a:solidFill>
                        <a:srgbClr val="A5A5A5"/>
                      </a:solidFill>
                      <a:miter lim="400000"/>
                    </a:lnL>
                    <a:lnR w="12700">
                      <a:solidFill>
                        <a:srgbClr val="3F3F3F"/>
                      </a:solidFill>
                      <a:miter lim="400000"/>
                    </a:lnR>
                    <a:lnT w="12700">
                      <a:solidFill>
                        <a:srgbClr val="3F3F3F"/>
                      </a:solidFill>
                      <a:miter lim="400000"/>
                    </a:lnT>
                    <a:lnB w="12700">
                      <a:solidFill>
                        <a:srgbClr val="3F3F3F"/>
                      </a:solidFill>
                      <a:miter lim="400000"/>
                    </a:lnB>
                    <a:solidFill>
                      <a:srgbClr val="DBDBDB"/>
                    </a:solidFill>
                  </a:tcPr>
                </a:tc>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3F3F3F"/>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Co-construcción entre investigadores e informantes</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Los métodos pueden reducir o simplificar los fenómenos estudiados. No obstante, las posiciones, afirmaciones y declaraciones de informantes también son simplificaciones. Por ello, la construcción del conocimiento se da en el acoplamiento pautado y meditado de ambas perspectiva.</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r" defTabSz="457200">
                        <a:defRPr sz="1800">
                          <a:solidFill>
                            <a:srgbClr val="000000"/>
                          </a:solidFill>
                        </a:defRPr>
                      </a:pPr>
                      <a:r>
                        <a:rPr sz="1600">
                          <a:latin typeface="Belleza"/>
                          <a:ea typeface="Belleza"/>
                          <a:cs typeface="Belleza"/>
                          <a:sym typeface="Belleza"/>
                        </a:rPr>
                        <a:t>9</a:t>
                      </a:r>
                    </a:p>
                  </a:txBody>
                  <a:tcPr marL="0" marR="0" marT="0" marB="0" anchor="ctr" anchorCtr="0" horzOverflow="overflow">
                    <a:lnL w="12700">
                      <a:solidFill>
                        <a:srgbClr val="A5A5A5"/>
                      </a:solidFill>
                      <a:miter lim="400000"/>
                    </a:lnL>
                    <a:lnR w="12700">
                      <a:solidFill>
                        <a:srgbClr val="3F3F3F"/>
                      </a:solidFill>
                      <a:miter lim="400000"/>
                    </a:lnR>
                    <a:lnT w="12700">
                      <a:solidFill>
                        <a:srgbClr val="3F3F3F"/>
                      </a:solidFill>
                      <a:miter lim="400000"/>
                    </a:lnT>
                    <a:lnB w="12700">
                      <a:solidFill>
                        <a:srgbClr val="A5A5A5"/>
                      </a:solidFill>
                      <a:miter lim="400000"/>
                    </a:lnB>
                    <a:solidFill>
                      <a:srgbClr val="DBDBDB"/>
                    </a:solidFill>
                  </a:tcPr>
                </a:tc>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3F3F3F"/>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Énfasis en a los criterios de validez de la información</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Aun si la información no puede ser estandarizada o reproducida, el conomiento de estas investigación debe ser más riguroso, preciso y serio por medio de una serie de técnicas.</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r" defTabSz="457200">
                        <a:defRPr sz="1800">
                          <a:solidFill>
                            <a:srgbClr val="000000"/>
                          </a:solidFill>
                        </a:defRPr>
                      </a:pPr>
                      <a:r>
                        <a:rPr sz="1600">
                          <a:latin typeface="Belleza"/>
                          <a:ea typeface="Belleza"/>
                          <a:cs typeface="Belleza"/>
                          <a:sym typeface="Belleza"/>
                        </a:rPr>
                        <a:t>10</a:t>
                      </a:r>
                    </a:p>
                  </a:txBody>
                  <a:tcPr marL="0" marR="0" marT="0" marB="0" anchor="ctr" anchorCtr="0" horzOverflow="overflow">
                    <a:lnL w="12700">
                      <a:solidFill>
                        <a:srgbClr val="A5A5A5"/>
                      </a:solidFill>
                      <a:miter lim="400000"/>
                    </a:lnL>
                    <a:lnR w="12700">
                      <a:solidFill>
                        <a:srgbClr val="3F3F3F"/>
                      </a:solidFill>
                      <a:miter lim="400000"/>
                    </a:lnR>
                    <a:lnT w="12700">
                      <a:solidFill>
                        <a:srgbClr val="A5A5A5"/>
                      </a:solidFill>
                      <a:miter lim="400000"/>
                    </a:lnT>
                    <a:lnB w="12700">
                      <a:solidFill>
                        <a:srgbClr val="A5A5A5"/>
                      </a:solidFill>
                      <a:miter lim="400000"/>
                    </a:lnB>
                    <a:solidFill>
                      <a:srgbClr val="DBDBDB"/>
                    </a:solidFill>
                  </a:tcPr>
                </a:tc>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3F3F3F"/>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Los métodos cualitativos dependen del investigador</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sz="1500">
                          <a:latin typeface="Belleza"/>
                          <a:ea typeface="Belleza"/>
                          <a:cs typeface="Belleza"/>
                          <a:sym typeface="Belleza"/>
                        </a:rPr>
                        <a:t>La ejecución existosa de las técnicas de investigación recae en la persona investigadora. No es sólo saberlas en aspectos formales, sino desde la experiencia de usarlas.</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271580">
                <a:tc gridSpan="4">
                  <a:txBody>
                    <a:bodyPr/>
                    <a:lstStyle/>
                    <a:p>
                      <a:pPr algn="l" defTabSz="457200">
                        <a:defRPr sz="1800">
                          <a:solidFill>
                            <a:srgbClr val="000000"/>
                          </a:solidFill>
                        </a:defRPr>
                      </a:pPr>
                      <a:r>
                        <a:rPr i="1" sz="1400">
                          <a:latin typeface="Optima"/>
                          <a:ea typeface="Optima"/>
                          <a:cs typeface="Optima"/>
                          <a:sym typeface="Optima"/>
                        </a:rPr>
                        <a:t>Fuente: Elaboración propia en base a p. 83-84, Flores, 2009</a:t>
                      </a:r>
                    </a:p>
                  </a:txBody>
                  <a:tcPr marL="0" marR="0" marT="0" marB="0" anchor="ctr" anchorCtr="0" horzOverflow="overflow">
                    <a:lnL w="12700">
                      <a:solidFill>
                        <a:srgbClr val="000000"/>
                      </a:solidFill>
                      <a:miter lim="400000"/>
                    </a:lnL>
                    <a:lnR w="12700">
                      <a:solidFill>
                        <a:srgbClr val="000000"/>
                      </a:solidFill>
                      <a:miter lim="400000"/>
                    </a:lnR>
                    <a:lnT w="12700">
                      <a:solidFill>
                        <a:srgbClr val="A5A5A5"/>
                      </a:solidFill>
                      <a:miter lim="400000"/>
                    </a:lnT>
                    <a:lnB w="12700">
                      <a:solidFill>
                        <a:srgbClr val="000000"/>
                      </a:solidFill>
                      <a:miter lim="400000"/>
                    </a:lnB>
                    <a:solidFill>
                      <a:srgbClr val="FFFFFF"/>
                    </a:solidFill>
                  </a:tcPr>
                </a:tc>
                <a:tc hMerge="1">
                  <a:tcPr/>
                </a:tc>
                <a:tc hMerge="1">
                  <a:tcPr/>
                </a:tc>
                <a:tc hMerge="1">
                  <a:tcPr/>
                </a:tc>
              </a:tr>
            </a:tbl>
          </a:graphicData>
        </a:graphic>
      </p:graphicFrame>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Preparación grupal"/>
          <p:cNvSpPr txBox="1"/>
          <p:nvPr>
            <p:ph type="title"/>
          </p:nvPr>
        </p:nvSpPr>
        <p:spPr>
          <a:prstGeom prst="rect">
            <a:avLst/>
          </a:prstGeom>
        </p:spPr>
        <p:txBody>
          <a:bodyPr/>
          <a:lstStyle/>
          <a:p>
            <a:pPr/>
            <a:r>
              <a:t>Preparación grupal</a:t>
            </a:r>
          </a:p>
        </p:txBody>
      </p:sp>
      <p:sp>
        <p:nvSpPr>
          <p:cNvPr id="205" name="Durante la semana y en preparación para la próxima clase, reunirse de a tres para revisar esta Guía, realizando pausas para reflexionar individualmente, y luego compartir sus observaciones colectivamente.…"/>
          <p:cNvSpPr txBox="1"/>
          <p:nvPr>
            <p:ph type="body" idx="1"/>
          </p:nvPr>
        </p:nvSpPr>
        <p:spPr>
          <a:prstGeom prst="rect">
            <a:avLst/>
          </a:prstGeom>
        </p:spPr>
        <p:txBody>
          <a:bodyPr/>
          <a:lstStyle/>
          <a:p>
            <a:pPr marL="349857" indent="-349857" defTabSz="516579">
              <a:spcBef>
                <a:spcPts val="3600"/>
              </a:spcBef>
              <a:buBlip>
                <a:blip r:embed="rId2"/>
              </a:buBlip>
              <a:defRPr sz="2816"/>
            </a:pPr>
            <a:r>
              <a:t>Durante la semana y en preparación para la próxima clase, reunirse de a tres para revisar esta Guía, realizando pausas para reflexionar individualmente, y luego compartir sus observaciones colectivamente.</a:t>
            </a:r>
          </a:p>
          <a:p>
            <a:pPr marL="349857" indent="-349857" defTabSz="516579">
              <a:spcBef>
                <a:spcPts val="3600"/>
              </a:spcBef>
              <a:buBlip>
                <a:blip r:embed="rId2"/>
              </a:buBlip>
              <a:defRPr sz="2816"/>
            </a:pPr>
            <a:r>
              <a:t>Considerar cuál es tu posicionalidad dentro de (i) la familia/el hogar, (ii) la comunidad/el barrio, (iii) la ciudad donde vives, (iv) la sociedad de la cuál formas parte, (v) los grupos o proyectos de investigación y/o acción que tú emprendes. ¿La posicionalidad es algo fija o móvil? ¿Una debilidad o una fuerza? ¿Qué rol juegan o deben jugar los sentidos y las emociones en nuestra “parada” frente a la vida, y frente a la investigación-acción para la sustentabilidad?</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Competencias: ¿Qué tienen ya, qué deben desarrollar?"/>
          <p:cNvSpPr txBox="1"/>
          <p:nvPr>
            <p:ph type="title"/>
          </p:nvPr>
        </p:nvSpPr>
        <p:spPr>
          <a:xfrm>
            <a:off x="592235" y="346286"/>
            <a:ext cx="11820329" cy="1199757"/>
          </a:xfrm>
          <a:prstGeom prst="rect">
            <a:avLst/>
          </a:prstGeom>
          <a:solidFill>
            <a:schemeClr val="accent3"/>
          </a:solidFill>
          <a:ln w="38100">
            <a:solidFill>
              <a:srgbClr val="FFFFFF"/>
            </a:solidFill>
            <a:round/>
          </a:ln>
        </p:spPr>
        <p:txBody>
          <a:bodyPr anchor="ctr"/>
          <a:lstStyle>
            <a:lvl1pPr defTabSz="914400">
              <a:lnSpc>
                <a:spcPct val="100000"/>
              </a:lnSpc>
              <a:defRPr b="0" sz="3600">
                <a:solidFill>
                  <a:srgbClr val="FFFFFF"/>
                </a:solidFill>
                <a:latin typeface="Optima"/>
                <a:ea typeface="Optima"/>
                <a:cs typeface="Optima"/>
                <a:sym typeface="Optima"/>
              </a:defRPr>
            </a:lvl1pPr>
          </a:lstStyle>
          <a:p>
            <a:pPr/>
            <a:r>
              <a:t>Competencias: ¿Qué tienen ya, qué deben desarrollar?</a:t>
            </a:r>
          </a:p>
        </p:txBody>
      </p:sp>
      <p:graphicFrame>
        <p:nvGraphicFramePr>
          <p:cNvPr id="274" name="Table"/>
          <p:cNvGraphicFramePr/>
          <p:nvPr/>
        </p:nvGraphicFramePr>
        <p:xfrm>
          <a:off x="-3020992" y="2564651"/>
          <a:ext cx="332610" cy="7334108"/>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32608"/>
              </a:tblGrid>
              <a:tr h="285055">
                <a:tc>
                  <a:txBody>
                    <a:bodyPr/>
                    <a:lstStyle/>
                    <a:p>
                      <a:pPr defTabSz="457200">
                        <a:defRPr b="1" sz="1500">
                          <a:solidFill>
                            <a:srgbClr val="000000"/>
                          </a:solidFill>
                          <a:latin typeface="Belleza"/>
                          <a:ea typeface="Belleza"/>
                          <a:cs typeface="Belleza"/>
                          <a:sym typeface="Belleza"/>
                        </a:defRPr>
                      </a:pP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000000"/>
                      </a:solidFill>
                      <a:miter lim="400000"/>
                    </a:lnB>
                    <a:solidFill>
                      <a:srgbClr val="CBD2B6"/>
                    </a:solidFill>
                  </a:tcPr>
                </a:tc>
              </a:tr>
              <a:tr h="4905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4905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533829">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9477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271580">
                <a:tc>
                  <a:txBody>
                    <a:bodyPr/>
                    <a:lstStyle/>
                    <a:p>
                      <a:pPr algn="l" defTabSz="457200">
                        <a:defRPr i="1" sz="1400">
                          <a:solidFill>
                            <a:srgbClr val="000000"/>
                          </a:solidFill>
                          <a:latin typeface="Optima"/>
                          <a:ea typeface="Optima"/>
                          <a:cs typeface="Optima"/>
                          <a:sym typeface="Optim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bl>
          </a:graphicData>
        </a:graphic>
      </p:graphicFrame>
      <p:graphicFrame>
        <p:nvGraphicFramePr>
          <p:cNvPr id="275" name="Table"/>
          <p:cNvGraphicFramePr/>
          <p:nvPr/>
        </p:nvGraphicFramePr>
        <p:xfrm>
          <a:off x="983096" y="1604434"/>
          <a:ext cx="11429019" cy="733410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61619"/>
                <a:gridCol w="1251641"/>
                <a:gridCol w="1139274"/>
                <a:gridCol w="8576483"/>
              </a:tblGrid>
              <a:tr h="285055">
                <a:tc>
                  <a:txBody>
                    <a:bodyPr/>
                    <a:lstStyle/>
                    <a:p>
                      <a:pPr defTabSz="457200">
                        <a:defRPr sz="1800">
                          <a:solidFill>
                            <a:srgbClr val="000000"/>
                          </a:solidFill>
                        </a:defRPr>
                      </a:pPr>
                      <a:r>
                        <a:rPr b="1" sz="1500">
                          <a:latin typeface="Belleza"/>
                          <a:ea typeface="Belleza"/>
                          <a:cs typeface="Belleza"/>
                          <a:sym typeface="Belleza"/>
                        </a:rPr>
                        <a:t>No.</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3F3F3F"/>
                      </a:solidFill>
                      <a:miter lim="400000"/>
                    </a:lnB>
                    <a:solidFill>
                      <a:srgbClr val="CBD2B6"/>
                    </a:solidFill>
                  </a:tcPr>
                </a:tc>
                <a:tc>
                  <a:txBody>
                    <a:bodyPr/>
                    <a:lstStyle/>
                    <a:p>
                      <a:pPr defTabSz="457200">
                        <a:defRPr sz="1800">
                          <a:solidFill>
                            <a:srgbClr val="000000"/>
                          </a:solidFill>
                        </a:defRPr>
                      </a:pPr>
                      <a:r>
                        <a:rPr b="1" sz="1500">
                          <a:latin typeface="Belleza"/>
                          <a:ea typeface="Belleza"/>
                          <a:cs typeface="Belleza"/>
                          <a:sym typeface="Belleza"/>
                        </a:rPr>
                        <a:t>% competencia a partir</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000000"/>
                      </a:solidFill>
                      <a:miter lim="400000"/>
                    </a:lnB>
                    <a:solidFill>
                      <a:srgbClr val="CBD2B6"/>
                    </a:solidFill>
                  </a:tcPr>
                </a:tc>
                <a:tc>
                  <a:txBody>
                    <a:bodyPr/>
                    <a:lstStyle/>
                    <a:p>
                      <a:pPr defTabSz="457200">
                        <a:defRPr sz="1800">
                          <a:solidFill>
                            <a:srgbClr val="000000"/>
                          </a:solidFill>
                        </a:defRPr>
                      </a:pPr>
                      <a:r>
                        <a:rPr b="1" sz="1500">
                          <a:latin typeface="Belleza"/>
                          <a:ea typeface="Belleza"/>
                          <a:cs typeface="Belleza"/>
                          <a:sym typeface="Belleza"/>
                        </a:rPr>
                        <a:t>%  al final</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000000"/>
                      </a:solidFill>
                      <a:miter lim="400000"/>
                    </a:lnB>
                    <a:solidFill>
                      <a:srgbClr val="CBD2B6"/>
                    </a:solidFill>
                  </a:tcPr>
                </a:tc>
                <a:tc>
                  <a:txBody>
                    <a:bodyPr/>
                    <a:lstStyle/>
                    <a:p>
                      <a:pPr defTabSz="457200">
                        <a:defRPr sz="1800">
                          <a:solidFill>
                            <a:srgbClr val="000000"/>
                          </a:solidFill>
                        </a:defRPr>
                      </a:pPr>
                      <a:r>
                        <a:rPr b="1" sz="1500">
                          <a:latin typeface="Belleza"/>
                          <a:ea typeface="Belleza"/>
                          <a:cs typeface="Belleza"/>
                          <a:sym typeface="Belleza"/>
                        </a:rPr>
                        <a:t>Como investigador(es) cualitativo:</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000000"/>
                      </a:solidFill>
                      <a:miter lim="400000"/>
                    </a:lnB>
                    <a:solidFill>
                      <a:srgbClr val="CBD2B6"/>
                    </a:solidFill>
                  </a:tcPr>
                </a:tc>
              </a:tr>
              <a:tr h="490538">
                <a:tc>
                  <a:txBody>
                    <a:bodyPr/>
                    <a:lstStyle/>
                    <a:p>
                      <a:pPr algn="r" defTabSz="457200">
                        <a:defRPr sz="1800">
                          <a:solidFill>
                            <a:srgbClr val="000000"/>
                          </a:solidFill>
                        </a:defRPr>
                      </a:pPr>
                      <a:r>
                        <a:rPr sz="1600">
                          <a:latin typeface="Belleza"/>
                          <a:ea typeface="Belleza"/>
                          <a:cs typeface="Belleza"/>
                          <a:sym typeface="Belleza"/>
                        </a:rPr>
                        <a:t>1</a:t>
                      </a:r>
                    </a:p>
                  </a:txBody>
                  <a:tcPr marL="0" marR="0" marT="0" marB="0" anchor="ctr" anchorCtr="0" horzOverflow="overflow">
                    <a:lnL w="12700">
                      <a:solidFill>
                        <a:srgbClr val="A5A5A5"/>
                      </a:solidFill>
                      <a:miter lim="400000"/>
                    </a:lnL>
                    <a:lnR w="12700">
                      <a:solidFill>
                        <a:srgbClr val="000000"/>
                      </a:solidFill>
                      <a:miter lim="400000"/>
                    </a:lnR>
                    <a:lnT w="12700">
                      <a:solidFill>
                        <a:srgbClr val="3F3F3F"/>
                      </a:solidFill>
                      <a:miter lim="400000"/>
                    </a:lnT>
                    <a:lnB w="12700">
                      <a:solidFill>
                        <a:srgbClr val="3F3F3F"/>
                      </a:solidFill>
                      <a:miter lim="400000"/>
                    </a:lnB>
                    <a:solidFill>
                      <a:srgbClr val="DBDBDB"/>
                    </a:solidFill>
                  </a:tcPr>
                </a:tc>
                <a:tc>
                  <a:txBody>
                    <a:bodyPr/>
                    <a:lstStyle/>
                    <a:p>
                      <a:pPr algn="l" defTabSz="457200">
                        <a:defRPr b="1" sz="10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7200">
                        <a:defRPr b="1" sz="10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7200">
                        <a:defRPr sz="1800">
                          <a:solidFill>
                            <a:srgbClr val="000000"/>
                          </a:solidFill>
                        </a:defRPr>
                      </a:pPr>
                      <a:r>
                        <a:rPr sz="1900">
                          <a:latin typeface="Belleza"/>
                          <a:ea typeface="Belleza"/>
                          <a:cs typeface="Belleza"/>
                          <a:sym typeface="Belleza"/>
                        </a:rPr>
                        <a:t>Somos pacientes: saber ganarse la confianza de a quienes estudia.</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490538">
                <a:tc>
                  <a:txBody>
                    <a:bodyPr/>
                    <a:lstStyle/>
                    <a:p>
                      <a:pPr algn="r" defTabSz="457200">
                        <a:defRPr sz="1800">
                          <a:solidFill>
                            <a:srgbClr val="000000"/>
                          </a:solidFill>
                        </a:defRPr>
                      </a:pPr>
                      <a:r>
                        <a:rPr sz="1600">
                          <a:latin typeface="Belleza"/>
                          <a:ea typeface="Belleza"/>
                          <a:cs typeface="Belleza"/>
                          <a:sym typeface="Belleza"/>
                        </a:rPr>
                        <a:t>2</a:t>
                      </a:r>
                    </a:p>
                  </a:txBody>
                  <a:tcPr marL="0" marR="0" marT="0" marB="0" anchor="ctr" anchorCtr="0" horzOverflow="overflow">
                    <a:lnL w="12700">
                      <a:solidFill>
                        <a:srgbClr val="A5A5A5"/>
                      </a:solidFill>
                      <a:miter lim="400000"/>
                    </a:lnL>
                    <a:lnR w="12700">
                      <a:solidFill>
                        <a:srgbClr val="000000"/>
                      </a:solidFill>
                      <a:miter lim="400000"/>
                    </a:lnR>
                    <a:lnT w="12700">
                      <a:solidFill>
                        <a:srgbClr val="3F3F3F"/>
                      </a:solidFill>
                      <a:miter lim="400000"/>
                    </a:lnT>
                    <a:lnB w="12700">
                      <a:solidFill>
                        <a:srgbClr val="A5A5A5"/>
                      </a:solidFill>
                      <a:miter lim="400000"/>
                    </a:lnB>
                    <a:solidFill>
                      <a:srgbClr val="DBDBDB"/>
                    </a:solidFill>
                  </a:tcPr>
                </a:tc>
                <a:tc>
                  <a:txBody>
                    <a:bodyPr/>
                    <a:lstStyle/>
                    <a:p>
                      <a:pPr algn="l" defTabSz="457200">
                        <a:defRPr b="1" sz="10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7200">
                        <a:defRPr b="1" sz="10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7200">
                        <a:defRPr sz="1800">
                          <a:solidFill>
                            <a:srgbClr val="000000"/>
                          </a:solidFill>
                        </a:defRPr>
                      </a:pPr>
                      <a:r>
                        <a:rPr sz="1900">
                          <a:latin typeface="Belleza"/>
                          <a:ea typeface="Belleza"/>
                          <a:cs typeface="Belleza"/>
                          <a:sym typeface="Belleza"/>
                        </a:rPr>
                        <a:t>Somos polifacéticos en métodos de investigación social.</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r" defTabSz="457200">
                        <a:defRPr sz="1800">
                          <a:solidFill>
                            <a:srgbClr val="000000"/>
                          </a:solidFill>
                        </a:defRPr>
                      </a:pPr>
                      <a:r>
                        <a:rPr sz="1600">
                          <a:latin typeface="Belleza"/>
                          <a:ea typeface="Belleza"/>
                          <a:cs typeface="Belleza"/>
                          <a:sym typeface="Belleza"/>
                        </a:rPr>
                        <a:t>3</a:t>
                      </a:r>
                    </a:p>
                  </a:txBody>
                  <a:tcPr marL="0" marR="0" marT="0" marB="0" anchor="ctr" anchorCtr="0" horzOverflow="overflow">
                    <a:lnL w="12700">
                      <a:solidFill>
                        <a:srgbClr val="A5A5A5"/>
                      </a:solidFill>
                      <a:miter lim="400000"/>
                    </a:lnL>
                    <a:lnR w="12700">
                      <a:solidFill>
                        <a:srgbClr val="000000"/>
                      </a:solidFill>
                      <a:miter lim="400000"/>
                    </a:lnR>
                    <a:lnT w="12700">
                      <a:solidFill>
                        <a:srgbClr val="A5A5A5"/>
                      </a:solidFill>
                      <a:miter lim="400000"/>
                    </a:lnT>
                    <a:lnB w="12700">
                      <a:solidFill>
                        <a:srgbClr val="A5A5A5"/>
                      </a:solidFill>
                      <a:miter lim="400000"/>
                    </a:lnB>
                    <a:solidFill>
                      <a:srgbClr val="DBDBDB"/>
                    </a:solidFill>
                  </a:tcPr>
                </a:tc>
                <a:tc>
                  <a:txBody>
                    <a:bodyPr/>
                    <a:lstStyle/>
                    <a:p>
                      <a:pPr algn="l" defTabSz="457200">
                        <a:defRPr b="1" sz="10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7200">
                        <a:defRPr b="1" sz="10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7200">
                        <a:defRPr sz="1800">
                          <a:solidFill>
                            <a:srgbClr val="000000"/>
                          </a:solidFill>
                        </a:defRPr>
                      </a:pPr>
                      <a:r>
                        <a:rPr sz="1900">
                          <a:latin typeface="Belleza"/>
                          <a:ea typeface="Belleza"/>
                          <a:cs typeface="Belleza"/>
                          <a:sym typeface="Belleza"/>
                        </a:rPr>
                        <a:t>Somos meticuloses con la documentación (archiva metódicamente y a diario).</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r" defTabSz="457200">
                        <a:defRPr sz="1800">
                          <a:solidFill>
                            <a:srgbClr val="000000"/>
                          </a:solidFill>
                        </a:defRPr>
                      </a:pPr>
                      <a:r>
                        <a:rPr sz="1600">
                          <a:latin typeface="Belleza"/>
                          <a:ea typeface="Belleza"/>
                          <a:cs typeface="Belleza"/>
                          <a:sym typeface="Belleza"/>
                        </a:rPr>
                        <a:t>4</a:t>
                      </a:r>
                    </a:p>
                  </a:txBody>
                  <a:tcPr marL="0" marR="0" marT="0" marB="0" anchor="ctr" anchorCtr="0" horzOverflow="overflow">
                    <a:lnL w="12700">
                      <a:solidFill>
                        <a:srgbClr val="A5A5A5"/>
                      </a:solidFill>
                      <a:miter lim="400000"/>
                    </a:lnL>
                    <a:lnR w="12700">
                      <a:solidFill>
                        <a:srgbClr val="000000"/>
                      </a:solidFill>
                      <a:miter lim="400000"/>
                    </a:lnR>
                    <a:lnT w="12700">
                      <a:solidFill>
                        <a:srgbClr val="A5A5A5"/>
                      </a:solidFill>
                      <a:miter lim="400000"/>
                    </a:lnT>
                    <a:lnB w="12700">
                      <a:solidFill>
                        <a:srgbClr val="A5A5A5"/>
                      </a:solidFill>
                      <a:miter lim="400000"/>
                    </a:lnB>
                    <a:solidFill>
                      <a:srgbClr val="DBDBDB"/>
                    </a:solidFill>
                  </a:tcPr>
                </a:tc>
                <a:tc>
                  <a:txBody>
                    <a:bodyPr/>
                    <a:lstStyle/>
                    <a:p>
                      <a:pPr algn="l" defTabSz="457200">
                        <a:defRPr b="1" sz="10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7200">
                        <a:defRPr b="1" sz="10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7200">
                        <a:defRPr sz="1800">
                          <a:solidFill>
                            <a:srgbClr val="000000"/>
                          </a:solidFill>
                        </a:defRPr>
                      </a:pPr>
                      <a:r>
                        <a:rPr sz="1900">
                          <a:latin typeface="Belleza"/>
                          <a:ea typeface="Belleza"/>
                          <a:cs typeface="Belleza"/>
                          <a:sym typeface="Belleza"/>
                        </a:rPr>
                        <a:t>Conocemos el tema a estudiar (capaz de detectar pistas).</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863075">
                <a:tc>
                  <a:txBody>
                    <a:bodyPr/>
                    <a:lstStyle/>
                    <a:p>
                      <a:pPr algn="r" defTabSz="457200">
                        <a:defRPr sz="1800">
                          <a:solidFill>
                            <a:srgbClr val="000000"/>
                          </a:solidFill>
                        </a:defRPr>
                      </a:pPr>
                      <a:r>
                        <a:rPr sz="1600">
                          <a:latin typeface="Belleza"/>
                          <a:ea typeface="Belleza"/>
                          <a:cs typeface="Belleza"/>
                          <a:sym typeface="Belleza"/>
                        </a:rPr>
                        <a:t>5</a:t>
                      </a:r>
                    </a:p>
                  </a:txBody>
                  <a:tcPr marL="0" marR="0" marT="0" marB="0" anchor="ctr" anchorCtr="0" horzOverflow="overflow">
                    <a:lnL w="12700">
                      <a:solidFill>
                        <a:srgbClr val="A5A5A5"/>
                      </a:solidFill>
                      <a:miter lim="400000"/>
                    </a:lnL>
                    <a:lnR w="12700">
                      <a:solidFill>
                        <a:srgbClr val="000000"/>
                      </a:solidFill>
                      <a:miter lim="400000"/>
                    </a:lnR>
                    <a:lnT w="12700">
                      <a:solidFill>
                        <a:srgbClr val="A5A5A5"/>
                      </a:solidFill>
                      <a:miter lim="400000"/>
                    </a:lnT>
                    <a:lnB w="12700">
                      <a:solidFill>
                        <a:srgbClr val="A5A5A5"/>
                      </a:solidFill>
                      <a:miter lim="400000"/>
                    </a:lnB>
                    <a:solidFill>
                      <a:srgbClr val="DBDBDB"/>
                    </a:solidFill>
                  </a:tcPr>
                </a:tc>
                <a:tc>
                  <a:txBody>
                    <a:bodyPr/>
                    <a:lstStyle/>
                    <a:p>
                      <a:pPr algn="l" defTabSz="457200">
                        <a:defRPr b="1" sz="10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7200">
                        <a:defRPr b="1" sz="10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7200">
                        <a:defRPr sz="1800">
                          <a:solidFill>
                            <a:srgbClr val="000000"/>
                          </a:solidFill>
                        </a:defRPr>
                      </a:pPr>
                      <a:r>
                        <a:rPr sz="1900">
                          <a:latin typeface="Belleza"/>
                          <a:ea typeface="Belleza"/>
                          <a:cs typeface="Belleza"/>
                          <a:sym typeface="Belleza"/>
                        </a:rPr>
                        <a:t>Conocemos las teorías sociales y/o técnicos, manuales, guías y otros elementos necesarios para fundamentar bien nuestros trabajos. Y si no, los buscaremos</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r" defTabSz="457200">
                        <a:defRPr sz="1800">
                          <a:solidFill>
                            <a:srgbClr val="000000"/>
                          </a:solidFill>
                        </a:defRPr>
                      </a:pPr>
                      <a:r>
                        <a:rPr sz="1600">
                          <a:latin typeface="Belleza"/>
                          <a:ea typeface="Belleza"/>
                          <a:cs typeface="Belleza"/>
                          <a:sym typeface="Belleza"/>
                        </a:rPr>
                        <a:t>6</a:t>
                      </a:r>
                    </a:p>
                  </a:txBody>
                  <a:tcPr marL="0" marR="0" marT="0" marB="0" anchor="ctr" anchorCtr="0" horzOverflow="overflow">
                    <a:lnL w="12700">
                      <a:solidFill>
                        <a:srgbClr val="A5A5A5"/>
                      </a:solidFill>
                      <a:miter lim="400000"/>
                    </a:lnL>
                    <a:lnR w="12700">
                      <a:solidFill>
                        <a:srgbClr val="000000"/>
                      </a:solidFill>
                      <a:miter lim="400000"/>
                    </a:lnR>
                    <a:lnT w="12700">
                      <a:solidFill>
                        <a:srgbClr val="A5A5A5"/>
                      </a:solidFill>
                      <a:miter lim="400000"/>
                    </a:lnT>
                    <a:lnB w="12700">
                      <a:solidFill>
                        <a:srgbClr val="A5A5A5"/>
                      </a:solidFill>
                      <a:miter lim="400000"/>
                    </a:lnB>
                    <a:solidFill>
                      <a:srgbClr val="DBDBDB"/>
                    </a:solidFill>
                  </a:tcPr>
                </a:tc>
                <a:tc>
                  <a:txBody>
                    <a:bodyPr/>
                    <a:lstStyle/>
                    <a:p>
                      <a:pPr algn="l" defTabSz="457200">
                        <a:defRPr b="1" sz="10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7200">
                        <a:defRPr b="1" sz="10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7200">
                        <a:defRPr sz="1800">
                          <a:solidFill>
                            <a:srgbClr val="000000"/>
                          </a:solidFill>
                        </a:defRPr>
                      </a:pPr>
                      <a:r>
                        <a:rPr sz="1900">
                          <a:latin typeface="Belleza"/>
                          <a:ea typeface="Belleza"/>
                          <a:cs typeface="Belleza"/>
                          <a:sym typeface="Belleza"/>
                        </a:rPr>
                        <a:t>Somos riguroses, sabemos validar nuestras observaciones y conclusiones</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r" defTabSz="457200">
                        <a:defRPr sz="1800">
                          <a:solidFill>
                            <a:srgbClr val="000000"/>
                          </a:solidFill>
                        </a:defRPr>
                      </a:pPr>
                      <a:r>
                        <a:rPr sz="1600">
                          <a:latin typeface="Belleza"/>
                          <a:ea typeface="Belleza"/>
                          <a:cs typeface="Belleza"/>
                          <a:sym typeface="Belleza"/>
                        </a:rPr>
                        <a:t>7</a:t>
                      </a:r>
                    </a:p>
                  </a:txBody>
                  <a:tcPr marL="0" marR="0" marT="0" marB="0" anchor="ctr" anchorCtr="0" horzOverflow="overflow">
                    <a:lnL w="12700">
                      <a:solidFill>
                        <a:srgbClr val="A5A5A5"/>
                      </a:solidFill>
                      <a:miter lim="400000"/>
                    </a:lnL>
                    <a:lnR w="12700">
                      <a:solidFill>
                        <a:srgbClr val="000000"/>
                      </a:solidFill>
                      <a:miter lim="400000"/>
                    </a:lnR>
                    <a:lnT w="12700">
                      <a:solidFill>
                        <a:srgbClr val="A5A5A5"/>
                      </a:solidFill>
                      <a:miter lim="400000"/>
                    </a:lnT>
                    <a:lnB w="12700">
                      <a:solidFill>
                        <a:srgbClr val="3F3F3F"/>
                      </a:solidFill>
                      <a:miter lim="400000"/>
                    </a:lnB>
                    <a:solidFill>
                      <a:srgbClr val="DBDBDB"/>
                    </a:solidFill>
                  </a:tcPr>
                </a:tc>
                <a:tc>
                  <a:txBody>
                    <a:bodyPr/>
                    <a:lstStyle/>
                    <a:p>
                      <a:pPr algn="l" defTabSz="457200">
                        <a:defRPr b="1" sz="10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7200">
                        <a:defRPr b="1" sz="10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7200">
                        <a:defRPr sz="1800">
                          <a:solidFill>
                            <a:srgbClr val="000000"/>
                          </a:solidFill>
                        </a:defRPr>
                      </a:pPr>
                      <a:r>
                        <a:rPr sz="1900">
                          <a:latin typeface="Belleza"/>
                          <a:ea typeface="Belleza"/>
                          <a:cs typeface="Belleza"/>
                          <a:sym typeface="Belleza"/>
                        </a:rPr>
                        <a:t>Entendemos la responsabilidad ética de trabajar sensible y honestamente con cada persona y grupo que nos ayuda o sea de interés para este proyecto.</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541883">
                <a:tc>
                  <a:txBody>
                    <a:bodyPr/>
                    <a:lstStyle/>
                    <a:p>
                      <a:pPr algn="r" defTabSz="457200">
                        <a:defRPr sz="1800">
                          <a:solidFill>
                            <a:srgbClr val="000000"/>
                          </a:solidFill>
                        </a:defRPr>
                      </a:pPr>
                      <a:r>
                        <a:rPr sz="1600">
                          <a:latin typeface="Belleza"/>
                          <a:ea typeface="Belleza"/>
                          <a:cs typeface="Belleza"/>
                          <a:sym typeface="Belleza"/>
                        </a:rPr>
                        <a:t>8</a:t>
                      </a:r>
                    </a:p>
                  </a:txBody>
                  <a:tcPr marL="0" marR="0" marT="0" marB="0" anchor="ctr" anchorCtr="0" horzOverflow="overflow">
                    <a:lnL w="12700">
                      <a:solidFill>
                        <a:srgbClr val="A5A5A5"/>
                      </a:solidFill>
                      <a:miter lim="400000"/>
                    </a:lnL>
                    <a:lnR w="12700">
                      <a:solidFill>
                        <a:srgbClr val="000000"/>
                      </a:solidFill>
                      <a:miter lim="400000"/>
                    </a:lnR>
                    <a:lnT w="12700">
                      <a:solidFill>
                        <a:srgbClr val="3F3F3F"/>
                      </a:solidFill>
                      <a:miter lim="400000"/>
                    </a:lnT>
                    <a:lnB w="12700">
                      <a:solidFill>
                        <a:srgbClr val="3F3F3F"/>
                      </a:solidFill>
                      <a:miter lim="400000"/>
                    </a:lnB>
                    <a:solidFill>
                      <a:srgbClr val="DBDBDB"/>
                    </a:solidFill>
                  </a:tcPr>
                </a:tc>
                <a:tc>
                  <a:txBody>
                    <a:bodyPr/>
                    <a:lstStyle/>
                    <a:p>
                      <a:pPr algn="l" defTabSz="457200">
                        <a:defRPr b="1" sz="10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7200">
                        <a:defRPr b="1" sz="10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7200">
                        <a:defRPr sz="1800">
                          <a:solidFill>
                            <a:srgbClr val="000000"/>
                          </a:solidFill>
                        </a:defRPr>
                      </a:pPr>
                      <a:r>
                        <a:rPr sz="1900">
                          <a:latin typeface="Belleza"/>
                          <a:ea typeface="Belleza"/>
                          <a:cs typeface="Belleza"/>
                          <a:sym typeface="Belleza"/>
                        </a:rPr>
                        <a:t>Verificamos y contrastamos constantemente su información.</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r" defTabSz="457200">
                        <a:defRPr sz="1800">
                          <a:solidFill>
                            <a:srgbClr val="000000"/>
                          </a:solidFill>
                        </a:defRPr>
                      </a:pPr>
                      <a:r>
                        <a:rPr sz="1600">
                          <a:latin typeface="Belleza"/>
                          <a:ea typeface="Belleza"/>
                          <a:cs typeface="Belleza"/>
                          <a:sym typeface="Belleza"/>
                        </a:rPr>
                        <a:t>9</a:t>
                      </a:r>
                    </a:p>
                  </a:txBody>
                  <a:tcPr marL="0" marR="0" marT="0" marB="0" anchor="ctr" anchorCtr="0" horzOverflow="overflow">
                    <a:lnL w="12700">
                      <a:solidFill>
                        <a:srgbClr val="A5A5A5"/>
                      </a:solidFill>
                      <a:miter lim="400000"/>
                    </a:lnL>
                    <a:lnR w="12700">
                      <a:solidFill>
                        <a:srgbClr val="000000"/>
                      </a:solidFill>
                      <a:miter lim="400000"/>
                    </a:lnR>
                    <a:lnT w="12700">
                      <a:solidFill>
                        <a:srgbClr val="3F3F3F"/>
                      </a:solidFill>
                      <a:miter lim="400000"/>
                    </a:lnT>
                    <a:lnB w="12700">
                      <a:solidFill>
                        <a:srgbClr val="A5A5A5"/>
                      </a:solidFill>
                      <a:miter lim="400000"/>
                    </a:lnB>
                    <a:solidFill>
                      <a:srgbClr val="DBDBDB"/>
                    </a:solidFill>
                  </a:tcPr>
                </a:tc>
                <a:tc>
                  <a:txBody>
                    <a:bodyPr/>
                    <a:lstStyle/>
                    <a:p>
                      <a:pPr algn="l" defTabSz="457200">
                        <a:defRPr b="1" sz="10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7200">
                        <a:defRPr b="1" sz="10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7200">
                        <a:defRPr sz="1800">
                          <a:solidFill>
                            <a:srgbClr val="000000"/>
                          </a:solidFill>
                        </a:defRPr>
                      </a:pPr>
                      <a:r>
                        <a:rPr sz="1900">
                          <a:latin typeface="Belleza"/>
                          <a:ea typeface="Belleza"/>
                          <a:cs typeface="Belleza"/>
                          <a:sym typeface="Belleza"/>
                        </a:rPr>
                        <a:t>Nos esforzamos para no solo contar, sino considerar las implicancias de nuestro trabajo.</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r" defTabSz="457200">
                        <a:defRPr sz="1800">
                          <a:solidFill>
                            <a:srgbClr val="000000"/>
                          </a:solidFill>
                        </a:defRPr>
                      </a:pPr>
                      <a:r>
                        <a:rPr sz="1600">
                          <a:latin typeface="Belleza"/>
                          <a:ea typeface="Belleza"/>
                          <a:cs typeface="Belleza"/>
                          <a:sym typeface="Belleza"/>
                        </a:rPr>
                        <a:t>10</a:t>
                      </a:r>
                    </a:p>
                  </a:txBody>
                  <a:tcPr marL="0" marR="0" marT="0" marB="0" anchor="ctr" anchorCtr="0" horzOverflow="overflow">
                    <a:lnL w="12700">
                      <a:solidFill>
                        <a:srgbClr val="A5A5A5"/>
                      </a:solidFill>
                      <a:miter lim="400000"/>
                    </a:lnL>
                    <a:lnR w="12700">
                      <a:solidFill>
                        <a:srgbClr val="000000"/>
                      </a:solidFill>
                      <a:miter lim="400000"/>
                    </a:lnR>
                    <a:lnT w="12700">
                      <a:solidFill>
                        <a:srgbClr val="A5A5A5"/>
                      </a:solidFill>
                      <a:miter lim="400000"/>
                    </a:lnT>
                    <a:lnB w="12700">
                      <a:solidFill>
                        <a:srgbClr val="A5A5A5"/>
                      </a:solidFill>
                      <a:miter lim="400000"/>
                    </a:lnB>
                    <a:solidFill>
                      <a:srgbClr val="DBDBDB"/>
                    </a:solidFill>
                  </a:tcPr>
                </a:tc>
                <a:tc>
                  <a:txBody>
                    <a:bodyPr/>
                    <a:lstStyle/>
                    <a:p>
                      <a:pPr algn="l" defTabSz="457200">
                        <a:defRPr b="1" sz="10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7200">
                        <a:defRPr b="1" sz="10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7200">
                        <a:defRPr sz="1800">
                          <a:solidFill>
                            <a:srgbClr val="000000"/>
                          </a:solidFill>
                        </a:defRPr>
                      </a:pPr>
                      <a:r>
                        <a:rPr sz="1900">
                          <a:latin typeface="Belleza"/>
                          <a:ea typeface="Belleza"/>
                          <a:cs typeface="Belleza"/>
                          <a:sym typeface="Belleza"/>
                        </a:rPr>
                        <a:t>Nos comprometemos a devolver nuestros resultados y propuestas al socio comunitario, para integrar sus observaciones y correcciones en el trabajo final.</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271580">
                <a:tc gridSpan="4">
                  <a:txBody>
                    <a:bodyPr/>
                    <a:lstStyle/>
                    <a:p>
                      <a:pPr algn="l" defTabSz="457200">
                        <a:defRPr sz="1800">
                          <a:solidFill>
                            <a:srgbClr val="000000"/>
                          </a:solidFill>
                        </a:defRPr>
                      </a:pPr>
                      <a:r>
                        <a:rPr i="1" sz="1400">
                          <a:latin typeface="Optima"/>
                          <a:ea typeface="Optima"/>
                          <a:cs typeface="Optima"/>
                          <a:sym typeface="Optima"/>
                        </a:rPr>
                        <a:t>Fuente: Elaboración propia en base a p. 83-84, Flores, 2009</a:t>
                      </a:r>
                    </a:p>
                  </a:txBody>
                  <a:tcPr marL="0" marR="0" marT="0" marB="0" anchor="ctr" anchorCtr="0" horzOverflow="overflow">
                    <a:lnL w="12700">
                      <a:solidFill>
                        <a:srgbClr val="000000"/>
                      </a:solidFill>
                      <a:miter lim="400000"/>
                    </a:lnL>
                    <a:lnR w="12700">
                      <a:solidFill>
                        <a:srgbClr val="000000"/>
                      </a:solidFill>
                      <a:miter lim="400000"/>
                    </a:lnR>
                    <a:lnT w="12700">
                      <a:solidFill>
                        <a:srgbClr val="A5A5A5"/>
                      </a:solidFill>
                      <a:miter lim="400000"/>
                    </a:lnT>
                    <a:lnB w="12700">
                      <a:solidFill>
                        <a:srgbClr val="000000"/>
                      </a:solidFill>
                      <a:miter lim="400000"/>
                    </a:lnB>
                    <a:solidFill>
                      <a:srgbClr val="FFFFFF"/>
                    </a:solidFill>
                  </a:tcPr>
                </a:tc>
                <a:tc hMerge="1">
                  <a:tcPr/>
                </a:tc>
                <a:tc hMerge="1">
                  <a:tcPr/>
                </a:tc>
                <a:tc hMerge="1">
                  <a:tcPr/>
                </a:tc>
              </a:tr>
            </a:tbl>
          </a:graphicData>
        </a:graphic>
      </p:graphicFrame>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Criterios para evaluar sus muestreos"/>
          <p:cNvSpPr txBox="1"/>
          <p:nvPr>
            <p:ph type="title"/>
          </p:nvPr>
        </p:nvSpPr>
        <p:spPr>
          <a:xfrm>
            <a:off x="592235" y="346286"/>
            <a:ext cx="11820329" cy="1199757"/>
          </a:xfrm>
          <a:prstGeom prst="rect">
            <a:avLst/>
          </a:prstGeom>
          <a:solidFill>
            <a:schemeClr val="accent3"/>
          </a:solidFill>
          <a:ln w="38100">
            <a:solidFill>
              <a:srgbClr val="FFFFFF"/>
            </a:solidFill>
            <a:round/>
          </a:ln>
        </p:spPr>
        <p:txBody>
          <a:bodyPr anchor="ctr"/>
          <a:lstStyle>
            <a:lvl1pPr defTabSz="914400">
              <a:lnSpc>
                <a:spcPct val="100000"/>
              </a:lnSpc>
              <a:defRPr b="0" sz="3600">
                <a:solidFill>
                  <a:srgbClr val="FFFFFF"/>
                </a:solidFill>
                <a:latin typeface="Optima"/>
                <a:ea typeface="Optima"/>
                <a:cs typeface="Optima"/>
                <a:sym typeface="Optima"/>
              </a:defRPr>
            </a:lvl1pPr>
          </a:lstStyle>
          <a:p>
            <a:pPr/>
            <a:r>
              <a:t>Criterios para evaluar sus muestreos</a:t>
            </a:r>
          </a:p>
        </p:txBody>
      </p:sp>
      <p:graphicFrame>
        <p:nvGraphicFramePr>
          <p:cNvPr id="278" name="Table"/>
          <p:cNvGraphicFramePr/>
          <p:nvPr/>
        </p:nvGraphicFramePr>
        <p:xfrm>
          <a:off x="-3020992" y="2564651"/>
          <a:ext cx="332610" cy="7334108"/>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32608"/>
              </a:tblGrid>
              <a:tr h="285055">
                <a:tc>
                  <a:txBody>
                    <a:bodyPr/>
                    <a:lstStyle/>
                    <a:p>
                      <a:pPr defTabSz="457200">
                        <a:defRPr b="1" sz="1500">
                          <a:solidFill>
                            <a:srgbClr val="000000"/>
                          </a:solidFill>
                          <a:latin typeface="Belleza"/>
                          <a:ea typeface="Belleza"/>
                          <a:cs typeface="Belleza"/>
                          <a:sym typeface="Belleza"/>
                        </a:defRPr>
                      </a:pP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000000"/>
                      </a:solidFill>
                      <a:miter lim="400000"/>
                    </a:lnB>
                    <a:solidFill>
                      <a:srgbClr val="CBD2B6"/>
                    </a:solidFill>
                  </a:tcPr>
                </a:tc>
              </a:tr>
              <a:tr h="4905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4905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533829">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9477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271580">
                <a:tc>
                  <a:txBody>
                    <a:bodyPr/>
                    <a:lstStyle/>
                    <a:p>
                      <a:pPr algn="l" defTabSz="457200">
                        <a:defRPr i="1" sz="1400">
                          <a:solidFill>
                            <a:srgbClr val="000000"/>
                          </a:solidFill>
                          <a:latin typeface="Optima"/>
                          <a:ea typeface="Optima"/>
                          <a:cs typeface="Optima"/>
                          <a:sym typeface="Optim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bl>
          </a:graphicData>
        </a:graphic>
      </p:graphicFrame>
      <p:graphicFrame>
        <p:nvGraphicFramePr>
          <p:cNvPr id="279" name="Table"/>
          <p:cNvGraphicFramePr/>
          <p:nvPr/>
        </p:nvGraphicFramePr>
        <p:xfrm>
          <a:off x="712915" y="1982690"/>
          <a:ext cx="10289744" cy="4457554"/>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61619"/>
                <a:gridCol w="2584062"/>
                <a:gridCol w="7244061"/>
              </a:tblGrid>
              <a:tr h="285055">
                <a:tc>
                  <a:txBody>
                    <a:bodyPr/>
                    <a:lstStyle/>
                    <a:p>
                      <a:pPr defTabSz="457200">
                        <a:defRPr sz="1800">
                          <a:solidFill>
                            <a:srgbClr val="000000"/>
                          </a:solidFill>
                        </a:defRPr>
                      </a:pPr>
                      <a:r>
                        <a:rPr b="1">
                          <a:latin typeface="Belleza"/>
                          <a:ea typeface="Belleza"/>
                          <a:cs typeface="Belleza"/>
                          <a:sym typeface="Belleza"/>
                        </a:rPr>
                        <a:t>No.</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000000"/>
                      </a:solidFill>
                      <a:miter lim="400000"/>
                    </a:lnB>
                    <a:solidFill>
                      <a:srgbClr val="CBD2B6"/>
                    </a:solidFill>
                  </a:tcPr>
                </a:tc>
                <a:tc>
                  <a:txBody>
                    <a:bodyPr/>
                    <a:lstStyle/>
                    <a:p>
                      <a:pPr defTabSz="457200">
                        <a:defRPr sz="1800">
                          <a:solidFill>
                            <a:srgbClr val="000000"/>
                          </a:solidFill>
                        </a:defRPr>
                      </a:pPr>
                      <a:r>
                        <a:rPr b="1">
                          <a:latin typeface="Belleza"/>
                          <a:ea typeface="Belleza"/>
                          <a:cs typeface="Belleza"/>
                          <a:sym typeface="Belleza"/>
                        </a:rPr>
                        <a:t>Característica</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000000"/>
                      </a:solidFill>
                      <a:miter lim="400000"/>
                    </a:lnB>
                    <a:solidFill>
                      <a:srgbClr val="CBD2B6"/>
                    </a:solidFill>
                  </a:tcPr>
                </a:tc>
                <a:tc>
                  <a:txBody>
                    <a:bodyPr/>
                    <a:lstStyle/>
                    <a:p>
                      <a:pPr defTabSz="457200">
                        <a:defRPr sz="1800">
                          <a:solidFill>
                            <a:srgbClr val="000000"/>
                          </a:solidFill>
                        </a:defRPr>
                      </a:pPr>
                      <a:r>
                        <a:rPr b="1">
                          <a:latin typeface="Belleza"/>
                          <a:ea typeface="Belleza"/>
                          <a:cs typeface="Belleza"/>
                          <a:sym typeface="Belleza"/>
                        </a:rPr>
                        <a:t>Explicación</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000000"/>
                      </a:solidFill>
                      <a:miter lim="400000"/>
                    </a:lnB>
                    <a:solidFill>
                      <a:srgbClr val="CBD2B6"/>
                    </a:solidFill>
                  </a:tcPr>
                </a:tc>
              </a:tr>
              <a:tr h="490538">
                <a:tc>
                  <a:txBody>
                    <a:bodyPr/>
                    <a:lstStyle/>
                    <a:p>
                      <a:pPr algn="r" defTabSz="457200">
                        <a:defRPr sz="1800">
                          <a:solidFill>
                            <a:srgbClr val="000000"/>
                          </a:solidFill>
                        </a:defRPr>
                      </a:pPr>
                      <a:r>
                        <a:rPr b="1">
                          <a:latin typeface="Belleza"/>
                          <a:ea typeface="Belleza"/>
                          <a:cs typeface="Belleza"/>
                          <a:sym typeface="Belleza"/>
                        </a:rPr>
                        <a:t>1</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BFBFBF"/>
                    </a:solidFill>
                  </a:tcPr>
                </a:tc>
                <a:tc>
                  <a:txBody>
                    <a:bodyPr/>
                    <a:lstStyle/>
                    <a:p>
                      <a:pPr algn="l" defTabSz="457200">
                        <a:defRPr sz="1800">
                          <a:solidFill>
                            <a:srgbClr val="000000"/>
                          </a:solidFill>
                        </a:defRPr>
                      </a:pPr>
                      <a:r>
                        <a:rPr>
                          <a:latin typeface="Belleza"/>
                          <a:ea typeface="Belleza"/>
                          <a:cs typeface="Belleza"/>
                          <a:sym typeface="Belleza"/>
                        </a:rPr>
                        <a:t>Contextos</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a:latin typeface="Belleza"/>
                          <a:ea typeface="Belleza"/>
                          <a:cs typeface="Belleza"/>
                          <a:sym typeface="Belleza"/>
                        </a:rPr>
                        <a:t>Dentros de contextos como organizaciones, barrios o localidades, se debe proceder a seleccionar los casos individuales acorde a un criterio de heterogeneidad y accesibilidad (conjunto de casos distintos).</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r" defTabSz="457200">
                        <a:defRPr sz="1800">
                          <a:solidFill>
                            <a:srgbClr val="000000"/>
                          </a:solidFill>
                        </a:defRPr>
                      </a:pPr>
                      <a:r>
                        <a:rPr b="1">
                          <a:latin typeface="Belleza"/>
                          <a:ea typeface="Belleza"/>
                          <a:cs typeface="Belleza"/>
                          <a:sym typeface="Belleza"/>
                        </a:rPr>
                        <a:t>2</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BFBFBF"/>
                    </a:solidFill>
                  </a:tcPr>
                </a:tc>
                <a:tc>
                  <a:txBody>
                    <a:bodyPr/>
                    <a:lstStyle/>
                    <a:p>
                      <a:pPr algn="l" defTabSz="457200">
                        <a:defRPr sz="1800">
                          <a:solidFill>
                            <a:srgbClr val="000000"/>
                          </a:solidFill>
                        </a:defRPr>
                      </a:pPr>
                      <a:r>
                        <a:rPr>
                          <a:latin typeface="Belleza"/>
                          <a:ea typeface="Belleza"/>
                          <a:cs typeface="Belleza"/>
                          <a:sym typeface="Belleza"/>
                        </a:rPr>
                        <a:t>Accesibilidad</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a:latin typeface="Belleza"/>
                          <a:ea typeface="Belleza"/>
                          <a:cs typeface="Belleza"/>
                          <a:sym typeface="Belleza"/>
                        </a:rPr>
                        <a:t>Posibilidad de acceder a los escenarios y casos de estudio con relativa facilidad.</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r" defTabSz="457200">
                        <a:defRPr sz="1800">
                          <a:solidFill>
                            <a:srgbClr val="000000"/>
                          </a:solidFill>
                        </a:defRPr>
                      </a:pPr>
                      <a:r>
                        <a:rPr b="1">
                          <a:latin typeface="Belleza"/>
                          <a:ea typeface="Belleza"/>
                          <a:cs typeface="Belleza"/>
                          <a:sym typeface="Belleza"/>
                        </a:rPr>
                        <a:t>3</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BFBFBF"/>
                    </a:solidFill>
                  </a:tcPr>
                </a:tc>
                <a:tc>
                  <a:txBody>
                    <a:bodyPr/>
                    <a:lstStyle/>
                    <a:p>
                      <a:pPr algn="l" defTabSz="457200">
                        <a:defRPr sz="1800">
                          <a:solidFill>
                            <a:srgbClr val="000000"/>
                          </a:solidFill>
                        </a:defRPr>
                      </a:pPr>
                      <a:r>
                        <a:rPr>
                          <a:latin typeface="Belleza"/>
                          <a:ea typeface="Belleza"/>
                          <a:cs typeface="Belleza"/>
                          <a:sym typeface="Belleza"/>
                        </a:rPr>
                        <a:t>Representación</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a:latin typeface="Belleza"/>
                          <a:ea typeface="Belleza"/>
                          <a:cs typeface="Belleza"/>
                          <a:sym typeface="Belleza"/>
                        </a:rPr>
                        <a:t>Selección estratégica de casos en vez de por representación estadística. Se sigue pautas de muestreos teóricos definidos por la persona investigando. </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533829">
                <a:tc>
                  <a:txBody>
                    <a:bodyPr/>
                    <a:lstStyle/>
                    <a:p>
                      <a:pPr algn="r" defTabSz="457200">
                        <a:defRPr sz="1800">
                          <a:solidFill>
                            <a:srgbClr val="000000"/>
                          </a:solidFill>
                        </a:defRPr>
                      </a:pPr>
                      <a:r>
                        <a:rPr b="1">
                          <a:latin typeface="Belleza"/>
                          <a:ea typeface="Belleza"/>
                          <a:cs typeface="Belleza"/>
                          <a:sym typeface="Belleza"/>
                        </a:rPr>
                        <a:t>4</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BFBFBF"/>
                    </a:solidFill>
                  </a:tcPr>
                </a:tc>
                <a:tc>
                  <a:txBody>
                    <a:bodyPr/>
                    <a:lstStyle/>
                    <a:p>
                      <a:pPr algn="l" defTabSz="457200">
                        <a:defRPr sz="1800">
                          <a:solidFill>
                            <a:srgbClr val="000000"/>
                          </a:solidFill>
                        </a:defRPr>
                      </a:pPr>
                      <a:r>
                        <a:rPr>
                          <a:latin typeface="Belleza"/>
                          <a:ea typeface="Belleza"/>
                          <a:cs typeface="Belleza"/>
                          <a:sym typeface="Belleza"/>
                        </a:rPr>
                        <a:t>No pre-especificadas</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a:latin typeface="Belleza"/>
                          <a:ea typeface="Belleza"/>
                          <a:cs typeface="Belleza"/>
                          <a:sym typeface="Belleza"/>
                        </a:rPr>
                        <a:t>Las muestras no se encuentran pre-especificadas. Suelen evolucionar al comenzar la investigación.</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r" defTabSz="457200">
                        <a:defRPr sz="1800">
                          <a:solidFill>
                            <a:srgbClr val="000000"/>
                          </a:solidFill>
                        </a:defRPr>
                      </a:pPr>
                      <a:r>
                        <a:rPr b="1">
                          <a:latin typeface="Belleza"/>
                          <a:ea typeface="Belleza"/>
                          <a:cs typeface="Belleza"/>
                          <a:sym typeface="Belleza"/>
                        </a:rPr>
                        <a:t>5</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BFBFBF"/>
                    </a:solidFill>
                  </a:tcPr>
                </a:tc>
                <a:tc>
                  <a:txBody>
                    <a:bodyPr/>
                    <a:lstStyle/>
                    <a:p>
                      <a:pPr algn="l" defTabSz="457200">
                        <a:defRPr sz="1800">
                          <a:solidFill>
                            <a:srgbClr val="000000"/>
                          </a:solidFill>
                        </a:defRPr>
                      </a:pPr>
                      <a:r>
                        <a:rPr>
                          <a:latin typeface="Belleza"/>
                          <a:ea typeface="Belleza"/>
                          <a:cs typeface="Belleza"/>
                          <a:sym typeface="Belleza"/>
                        </a:rPr>
                        <a:t>Minimización de sesgos</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a:latin typeface="Belleza"/>
                          <a:ea typeface="Belleza"/>
                          <a:cs typeface="Belleza"/>
                          <a:sym typeface="Belleza"/>
                        </a:rPr>
                        <a:t>Ningún método es ajeno a generar sesgos. Por ello, la triangulación se usa, ya que esta implica el uso de multimétodos y pluritécnicas que permiten contrastar información.</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r" defTabSz="457200">
                        <a:defRPr sz="1800">
                          <a:solidFill>
                            <a:srgbClr val="000000"/>
                          </a:solidFill>
                        </a:defRPr>
                      </a:pPr>
                      <a:r>
                        <a:rPr b="1">
                          <a:latin typeface="Belleza"/>
                          <a:ea typeface="Belleza"/>
                          <a:cs typeface="Belleza"/>
                          <a:sym typeface="Belleza"/>
                        </a:rPr>
                        <a:t>6</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BFBFBF"/>
                    </a:solidFill>
                  </a:tcPr>
                </a:tc>
                <a:tc>
                  <a:txBody>
                    <a:bodyPr/>
                    <a:lstStyle/>
                    <a:p>
                      <a:pPr algn="l" defTabSz="457200">
                        <a:defRPr sz="1800">
                          <a:solidFill>
                            <a:srgbClr val="000000"/>
                          </a:solidFill>
                        </a:defRPr>
                      </a:pPr>
                      <a:r>
                        <a:rPr>
                          <a:latin typeface="Belleza"/>
                          <a:ea typeface="Belleza"/>
                          <a:cs typeface="Belleza"/>
                          <a:sym typeface="Belleza"/>
                        </a:rPr>
                        <a:t>Aspectos cronológicos del estudio</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a:latin typeface="Belleza"/>
                          <a:ea typeface="Belleza"/>
                          <a:cs typeface="Belleza"/>
                          <a:sym typeface="Belleza"/>
                        </a:rPr>
                        <a:t>Se debe tomar decisiones en relación al tiempo adecuado para cada sección de la investigación cualitativa. </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271580">
                <a:tc gridSpan="3">
                  <a:txBody>
                    <a:bodyPr/>
                    <a:lstStyle/>
                    <a:p>
                      <a:pPr algn="l" defTabSz="457200">
                        <a:defRPr sz="1800">
                          <a:solidFill>
                            <a:srgbClr val="000000"/>
                          </a:solidFill>
                        </a:defRPr>
                      </a:pPr>
                      <a:r>
                        <a:rPr i="1">
                          <a:latin typeface="Optima"/>
                          <a:ea typeface="Optima"/>
                          <a:cs typeface="Optima"/>
                          <a:sym typeface="Optima"/>
                        </a:rPr>
                        <a:t>Fuente: Elaboración propia en base a p. 91-92, Flores, 2009</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hMerge="1">
                  <a:tcPr/>
                </a:tc>
                <a:tc hMerge="1">
                  <a:tcPr/>
                </a:tc>
              </a:tr>
            </a:tbl>
          </a:graphicData>
        </a:graphic>
      </p:graphicFrame>
      <p:sp>
        <p:nvSpPr>
          <p:cNvPr id="280" name="¿Crees que es necesario decidir que una forma de investigación es “bueno” y “sirve siempre”?…"/>
          <p:cNvSpPr txBox="1"/>
          <p:nvPr/>
        </p:nvSpPr>
        <p:spPr>
          <a:xfrm>
            <a:off x="831111" y="7372983"/>
            <a:ext cx="11342578" cy="1166070"/>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defRPr sz="1800">
                <a:solidFill>
                  <a:srgbClr val="FF2600"/>
                </a:solidFill>
                <a:latin typeface="Optima"/>
                <a:ea typeface="Optima"/>
                <a:cs typeface="Optima"/>
                <a:sym typeface="Optima"/>
              </a:defRPr>
            </a:pPr>
            <a:r>
              <a:t>Considerar siempre, en relación a cualquier método cualitativo de muestreo:</a:t>
            </a:r>
          </a:p>
          <a:p>
            <a:pPr>
              <a:defRPr sz="1800">
                <a:solidFill>
                  <a:srgbClr val="FF2600"/>
                </a:solidFill>
                <a:latin typeface="Optima"/>
                <a:ea typeface="Optima"/>
                <a:cs typeface="Optima"/>
                <a:sym typeface="Optima"/>
              </a:defRPr>
            </a:pPr>
            <a:r>
              <a:t>Sexo y género: hombres/mujeres/otres</a:t>
            </a:r>
          </a:p>
          <a:p>
            <a:pPr>
              <a:defRPr sz="1800">
                <a:solidFill>
                  <a:srgbClr val="FF2600"/>
                </a:solidFill>
                <a:latin typeface="Optima"/>
                <a:ea typeface="Optima"/>
                <a:cs typeface="Optima"/>
                <a:sym typeface="Optima"/>
              </a:defRPr>
            </a:pPr>
            <a:r>
              <a:t>Edades/ciclo de vida: niñes, jóvenes, adultes, mayores, muy mayores</a:t>
            </a:r>
          </a:p>
          <a:p>
            <a:pPr>
              <a:defRPr sz="1800">
                <a:solidFill>
                  <a:srgbClr val="FF2600"/>
                </a:solidFill>
                <a:latin typeface="Optima"/>
                <a:ea typeface="Optima"/>
                <a:cs typeface="Optima"/>
                <a:sym typeface="Optima"/>
              </a:defRPr>
            </a:pPr>
            <a:r>
              <a:t>Estamentos de interés: gobierno/técnico, ciudadano (individual/organización), privado y/o académico (si relevante)</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Métodos que pueden utilizar, según sus metas"/>
          <p:cNvSpPr txBox="1"/>
          <p:nvPr>
            <p:ph type="title"/>
          </p:nvPr>
        </p:nvSpPr>
        <p:spPr>
          <a:xfrm>
            <a:off x="592235" y="346286"/>
            <a:ext cx="11820329" cy="1199757"/>
          </a:xfrm>
          <a:prstGeom prst="rect">
            <a:avLst/>
          </a:prstGeom>
          <a:solidFill>
            <a:schemeClr val="accent3"/>
          </a:solidFill>
          <a:ln w="38100">
            <a:solidFill>
              <a:srgbClr val="FFFFFF"/>
            </a:solidFill>
            <a:round/>
          </a:ln>
        </p:spPr>
        <p:txBody>
          <a:bodyPr anchor="ctr"/>
          <a:lstStyle>
            <a:lvl1pPr defTabSz="914400">
              <a:lnSpc>
                <a:spcPct val="100000"/>
              </a:lnSpc>
              <a:defRPr b="0" sz="3600">
                <a:solidFill>
                  <a:srgbClr val="FFFFFF"/>
                </a:solidFill>
                <a:latin typeface="Optima"/>
                <a:ea typeface="Optima"/>
                <a:cs typeface="Optima"/>
                <a:sym typeface="Optima"/>
              </a:defRPr>
            </a:lvl1pPr>
          </a:lstStyle>
          <a:p>
            <a:pPr/>
            <a:r>
              <a:t>Métodos que pueden utilizar, según sus metas</a:t>
            </a:r>
          </a:p>
        </p:txBody>
      </p:sp>
      <p:graphicFrame>
        <p:nvGraphicFramePr>
          <p:cNvPr id="283" name="Table"/>
          <p:cNvGraphicFramePr/>
          <p:nvPr/>
        </p:nvGraphicFramePr>
        <p:xfrm>
          <a:off x="-3020992" y="2564651"/>
          <a:ext cx="332610" cy="7334108"/>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32608"/>
              </a:tblGrid>
              <a:tr h="285055">
                <a:tc>
                  <a:txBody>
                    <a:bodyPr/>
                    <a:lstStyle/>
                    <a:p>
                      <a:pPr defTabSz="457200">
                        <a:defRPr b="1" sz="1500">
                          <a:solidFill>
                            <a:srgbClr val="000000"/>
                          </a:solidFill>
                          <a:latin typeface="Belleza"/>
                          <a:ea typeface="Belleza"/>
                          <a:cs typeface="Belleza"/>
                          <a:sym typeface="Belleza"/>
                        </a:defRPr>
                      </a:pP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000000"/>
                      </a:solidFill>
                      <a:miter lim="400000"/>
                    </a:lnB>
                    <a:solidFill>
                      <a:srgbClr val="CBD2B6"/>
                    </a:solidFill>
                  </a:tcPr>
                </a:tc>
              </a:tr>
              <a:tr h="4905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4905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533829">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9477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19138">
                <a:tc>
                  <a:txBody>
                    <a:bodyPr/>
                    <a:lstStyle/>
                    <a:p>
                      <a:pPr algn="l" defTabSz="457200">
                        <a:defRPr sz="1500">
                          <a:solidFill>
                            <a:srgbClr val="000000"/>
                          </a:solidFill>
                          <a:latin typeface="Belleza"/>
                          <a:ea typeface="Belleza"/>
                          <a:cs typeface="Belleza"/>
                          <a:sym typeface="Bellez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271580">
                <a:tc>
                  <a:txBody>
                    <a:bodyPr/>
                    <a:lstStyle/>
                    <a:p>
                      <a:pPr algn="l" defTabSz="457200">
                        <a:defRPr i="1" sz="1400">
                          <a:solidFill>
                            <a:srgbClr val="000000"/>
                          </a:solidFill>
                          <a:latin typeface="Optima"/>
                          <a:ea typeface="Optima"/>
                          <a:cs typeface="Optima"/>
                          <a:sym typeface="Optima"/>
                        </a:defRPr>
                      </a:pP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bl>
          </a:graphicData>
        </a:graphic>
      </p:graphicFrame>
      <p:graphicFrame>
        <p:nvGraphicFramePr>
          <p:cNvPr id="284" name="Table"/>
          <p:cNvGraphicFramePr/>
          <p:nvPr/>
        </p:nvGraphicFramePr>
        <p:xfrm>
          <a:off x="712915" y="1982690"/>
          <a:ext cx="11578970" cy="6973103"/>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519457"/>
                <a:gridCol w="7215995"/>
                <a:gridCol w="3843517"/>
              </a:tblGrid>
              <a:tr h="337953">
                <a:tc>
                  <a:txBody>
                    <a:bodyPr/>
                    <a:lstStyle/>
                    <a:p>
                      <a:pPr defTabSz="457200">
                        <a:defRPr sz="1800">
                          <a:solidFill>
                            <a:srgbClr val="000000"/>
                          </a:solidFill>
                        </a:defRPr>
                      </a:pPr>
                      <a:r>
                        <a:rPr b="1">
                          <a:latin typeface="Belleza"/>
                          <a:ea typeface="Belleza"/>
                          <a:cs typeface="Belleza"/>
                          <a:sym typeface="Belleza"/>
                        </a:rPr>
                        <a:t>No.</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000000"/>
                      </a:solidFill>
                      <a:miter lim="400000"/>
                    </a:lnB>
                    <a:solidFill>
                      <a:srgbClr val="CBD2B6"/>
                    </a:solidFill>
                  </a:tcPr>
                </a:tc>
                <a:tc>
                  <a:txBody>
                    <a:bodyPr/>
                    <a:lstStyle/>
                    <a:p>
                      <a:pPr defTabSz="457200">
                        <a:defRPr sz="1800">
                          <a:solidFill>
                            <a:srgbClr val="000000"/>
                          </a:solidFill>
                        </a:defRPr>
                      </a:pPr>
                      <a:r>
                        <a:rPr b="1">
                          <a:latin typeface="Belleza"/>
                          <a:ea typeface="Belleza"/>
                          <a:cs typeface="Belleza"/>
                          <a:sym typeface="Belleza"/>
                        </a:rPr>
                        <a:t>Característica</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000000"/>
                      </a:solidFill>
                      <a:miter lim="400000"/>
                    </a:lnB>
                    <a:solidFill>
                      <a:srgbClr val="CBD2B6"/>
                    </a:solidFill>
                  </a:tcPr>
                </a:tc>
                <a:tc>
                  <a:txBody>
                    <a:bodyPr/>
                    <a:lstStyle/>
                    <a:p>
                      <a:pPr defTabSz="457200">
                        <a:defRPr sz="1800">
                          <a:solidFill>
                            <a:srgbClr val="000000"/>
                          </a:solidFill>
                        </a:defRPr>
                      </a:pPr>
                      <a:r>
                        <a:rPr b="1">
                          <a:latin typeface="Belleza"/>
                          <a:ea typeface="Belleza"/>
                          <a:cs typeface="Belleza"/>
                          <a:sym typeface="Belleza"/>
                        </a:rPr>
                        <a:t>Más información</a:t>
                      </a:r>
                    </a:p>
                  </a:txBody>
                  <a:tcPr marL="0" marR="0" marT="0" marB="0" anchor="ctr" anchorCtr="0" horzOverflow="overflow">
                    <a:lnL w="12700">
                      <a:solidFill>
                        <a:srgbClr val="A5A5A5"/>
                      </a:solidFill>
                      <a:miter lim="400000"/>
                    </a:lnL>
                    <a:lnR w="12700">
                      <a:solidFill>
                        <a:srgbClr val="A5A5A5"/>
                      </a:solidFill>
                      <a:miter lim="400000"/>
                    </a:lnR>
                    <a:lnT w="12700">
                      <a:solidFill>
                        <a:srgbClr val="A5A5A5"/>
                      </a:solidFill>
                      <a:miter lim="400000"/>
                    </a:lnT>
                    <a:lnB w="12700">
                      <a:solidFill>
                        <a:srgbClr val="000000"/>
                      </a:solidFill>
                      <a:miter lim="400000"/>
                    </a:lnB>
                    <a:solidFill>
                      <a:srgbClr val="CBD2B6"/>
                    </a:solidFill>
                  </a:tcPr>
                </a:tc>
              </a:tr>
              <a:tr h="531707">
                <a:tc>
                  <a:txBody>
                    <a:bodyPr/>
                    <a:lstStyle/>
                    <a:p>
                      <a:pPr algn="r" defTabSz="457200">
                        <a:defRPr sz="1800">
                          <a:solidFill>
                            <a:srgbClr val="000000"/>
                          </a:solidFill>
                        </a:defRPr>
                      </a:pPr>
                      <a:r>
                        <a:rPr b="1">
                          <a:latin typeface="Belleza"/>
                          <a:ea typeface="Belleza"/>
                          <a:cs typeface="Belleza"/>
                          <a:sym typeface="Belleza"/>
                        </a:rPr>
                        <a:t>1</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BFBFBF"/>
                    </a:solidFill>
                  </a:tcPr>
                </a:tc>
                <a:tc>
                  <a:txBody>
                    <a:bodyPr/>
                    <a:lstStyle/>
                    <a:p>
                      <a:pPr algn="l" defTabSz="457200">
                        <a:defRPr sz="1800">
                          <a:solidFill>
                            <a:srgbClr val="000000"/>
                          </a:solidFill>
                        </a:defRPr>
                      </a:pPr>
                      <a:r>
                        <a:rPr>
                          <a:latin typeface="Belleza"/>
                          <a:ea typeface="Belleza"/>
                          <a:cs typeface="Belleza"/>
                          <a:sym typeface="Belleza"/>
                        </a:rPr>
                        <a:t>Etnografía y observación</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a:latin typeface="Belleza"/>
                          <a:ea typeface="Belleza"/>
                          <a:cs typeface="Belleza"/>
                          <a:sym typeface="Belleza"/>
                        </a:rPr>
                        <a:t>p. 100, Flores 2009</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779492">
                <a:tc>
                  <a:txBody>
                    <a:bodyPr/>
                    <a:lstStyle/>
                    <a:p>
                      <a:pPr algn="r" defTabSz="457200">
                        <a:defRPr sz="1800">
                          <a:solidFill>
                            <a:srgbClr val="000000"/>
                          </a:solidFill>
                        </a:defRPr>
                      </a:pPr>
                      <a:r>
                        <a:rPr b="1">
                          <a:latin typeface="Belleza"/>
                          <a:ea typeface="Belleza"/>
                          <a:cs typeface="Belleza"/>
                          <a:sym typeface="Belleza"/>
                        </a:rPr>
                        <a:t>2</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BFBFBF"/>
                    </a:solidFill>
                  </a:tcPr>
                </a:tc>
                <a:tc>
                  <a:txBody>
                    <a:bodyPr/>
                    <a:lstStyle/>
                    <a:p>
                      <a:pPr algn="l" defTabSz="457200">
                        <a:defRPr sz="1800">
                          <a:solidFill>
                            <a:srgbClr val="000000"/>
                          </a:solidFill>
                        </a:defRPr>
                      </a:pPr>
                      <a:r>
                        <a:rPr>
                          <a:latin typeface="Belleza"/>
                          <a:ea typeface="Belleza"/>
                          <a:cs typeface="Belleza"/>
                          <a:sym typeface="Belleza"/>
                        </a:rPr>
                        <a:t>Observación y/o interacción en terreno</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a:latin typeface="Belleza"/>
                          <a:ea typeface="Belleza"/>
                          <a:cs typeface="Belleza"/>
                          <a:sym typeface="Belleza"/>
                        </a:rPr>
                        <a:t>Gehl y Svarre 2015; p. 111-120, Flores 2009</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943649">
                <a:tc>
                  <a:txBody>
                    <a:bodyPr/>
                    <a:lstStyle/>
                    <a:p>
                      <a:pPr algn="r" defTabSz="457200">
                        <a:defRPr sz="1800">
                          <a:solidFill>
                            <a:srgbClr val="000000"/>
                          </a:solidFill>
                        </a:defRPr>
                      </a:pPr>
                      <a:r>
                        <a:rPr b="1">
                          <a:latin typeface="Belleza"/>
                          <a:ea typeface="Belleza"/>
                          <a:cs typeface="Belleza"/>
                          <a:sym typeface="Belleza"/>
                        </a:rPr>
                        <a:t>3</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BFBFBF"/>
                    </a:solidFill>
                  </a:tcPr>
                </a:tc>
                <a:tc>
                  <a:txBody>
                    <a:bodyPr/>
                    <a:lstStyle/>
                    <a:p>
                      <a:pPr algn="l" defTabSz="457200">
                        <a:defRPr sz="1800">
                          <a:solidFill>
                            <a:srgbClr val="000000"/>
                          </a:solidFill>
                        </a:defRPr>
                      </a:pPr>
                      <a:r>
                        <a:rPr>
                          <a:latin typeface="Belleza"/>
                          <a:ea typeface="Belleza"/>
                          <a:cs typeface="Belleza"/>
                          <a:sym typeface="Belleza"/>
                        </a:rPr>
                        <a:t>Observador participante, Por ejemplo integrarse a un grupo de ciclistas para experimentar sus actividades como elles</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a:latin typeface="Belleza"/>
                          <a:ea typeface="Belleza"/>
                          <a:cs typeface="Belleza"/>
                          <a:sym typeface="Belleza"/>
                        </a:rPr>
                        <a:t>p. 122-123, Flores 2009</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654475">
                <a:tc>
                  <a:txBody>
                    <a:bodyPr/>
                    <a:lstStyle/>
                    <a:p>
                      <a:pPr algn="r" defTabSz="457200">
                        <a:defRPr sz="1800">
                          <a:solidFill>
                            <a:srgbClr val="000000"/>
                          </a:solidFill>
                        </a:defRPr>
                      </a:pPr>
                      <a:r>
                        <a:rPr b="1">
                          <a:latin typeface="Belleza"/>
                          <a:ea typeface="Belleza"/>
                          <a:cs typeface="Belleza"/>
                          <a:sym typeface="Belleza"/>
                        </a:rPr>
                        <a:t>4</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BFBFBF"/>
                    </a:solidFill>
                  </a:tcPr>
                </a:tc>
                <a:tc>
                  <a:txBody>
                    <a:bodyPr/>
                    <a:lstStyle/>
                    <a:p>
                      <a:pPr algn="l" defTabSz="457200">
                        <a:defRPr sz="1800">
                          <a:solidFill>
                            <a:srgbClr val="000000"/>
                          </a:solidFill>
                        </a:defRPr>
                      </a:pPr>
                      <a:r>
                        <a:rPr>
                          <a:latin typeface="Belleza"/>
                          <a:ea typeface="Belleza"/>
                          <a:cs typeface="Belleza"/>
                          <a:sym typeface="Belleza"/>
                        </a:rPr>
                        <a:t>Participante quien observa, por ejemplo dirigente que también es académica/o</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a:latin typeface="Belleza"/>
                          <a:ea typeface="Belleza"/>
                          <a:cs typeface="Belleza"/>
                          <a:sym typeface="Belleza"/>
                        </a:rPr>
                        <a:t>Capítulo 2 y Anexos, Sagaris 2019</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1852197">
                <a:tc>
                  <a:txBody>
                    <a:bodyPr/>
                    <a:lstStyle/>
                    <a:p>
                      <a:pPr algn="r" defTabSz="457200">
                        <a:defRPr sz="1800">
                          <a:solidFill>
                            <a:srgbClr val="000000"/>
                          </a:solidFill>
                        </a:defRPr>
                      </a:pPr>
                      <a:r>
                        <a:rPr b="1">
                          <a:latin typeface="Belleza"/>
                          <a:ea typeface="Belleza"/>
                          <a:cs typeface="Belleza"/>
                          <a:sym typeface="Belleza"/>
                        </a:rPr>
                        <a:t>5</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BFBFBF"/>
                    </a:solidFill>
                  </a:tcPr>
                </a:tc>
                <a:tc>
                  <a:txBody>
                    <a:bodyPr/>
                    <a:lstStyle/>
                    <a:p>
                      <a:pPr algn="l" defTabSz="457200">
                        <a:defRPr sz="1800">
                          <a:solidFill>
                            <a:srgbClr val="000000"/>
                          </a:solidFill>
                        </a:defRPr>
                      </a:pPr>
                      <a:r>
                        <a:rPr>
                          <a:latin typeface="Belleza"/>
                          <a:ea typeface="Belleza"/>
                          <a:cs typeface="Belleza"/>
                          <a:sym typeface="Belleza"/>
                        </a:rPr>
                        <a:t>Deben siempre registrar sus observacones, entrevistas etc. Considerando como aminorar las desventajas y reforzar las ventajas de este método. Y procesar estos resultados, incluyendo siempre la información básica — quién, cuándo, dónde, qué, porqué, fecha, condiciones conceptuales relevantes.</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a:latin typeface="Belleza"/>
                          <a:ea typeface="Belleza"/>
                          <a:cs typeface="Belleza"/>
                          <a:sym typeface="Belleza"/>
                        </a:rPr>
                        <a:t>p. 131-137, Flores 2009</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1246499">
                <a:tc>
                  <a:txBody>
                    <a:bodyPr/>
                    <a:lstStyle/>
                    <a:p>
                      <a:pPr algn="r" defTabSz="457200">
                        <a:defRPr sz="1800">
                          <a:solidFill>
                            <a:srgbClr val="000000"/>
                          </a:solidFill>
                        </a:defRPr>
                      </a:pPr>
                      <a:r>
                        <a:rPr b="1">
                          <a:latin typeface="Belleza"/>
                          <a:ea typeface="Belleza"/>
                          <a:cs typeface="Belleza"/>
                          <a:sym typeface="Belleza"/>
                        </a:rPr>
                        <a:t>6</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BFBFBF"/>
                    </a:solidFill>
                  </a:tcPr>
                </a:tc>
                <a:tc>
                  <a:txBody>
                    <a:bodyPr/>
                    <a:lstStyle/>
                    <a:p>
                      <a:pPr algn="l" defTabSz="457200">
                        <a:defRPr sz="1800">
                          <a:solidFill>
                            <a:srgbClr val="000000"/>
                          </a:solidFill>
                        </a:defRPr>
                      </a:pPr>
                      <a:r>
                        <a:rPr>
                          <a:latin typeface="Belleza"/>
                          <a:ea typeface="Belleza"/>
                          <a:cs typeface="Belleza"/>
                          <a:sym typeface="Belleza"/>
                        </a:rPr>
                        <a:t>Entrevistas individuales o colectivas, abiertas, estructuradas, semi-estructuradas. Considerar el orden, desde lo más general y menos tensionante hasta las últimas preguntas más delicadas y necesarias.</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defRPr>
                      </a:pPr>
                      <a:r>
                        <a:rPr>
                          <a:latin typeface="Belleza"/>
                          <a:ea typeface="Belleza"/>
                          <a:cs typeface="Belleza"/>
                          <a:sym typeface="Belleza"/>
                        </a:rPr>
                        <a:t>p. 156-177, Flores 2009</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857874">
                <a:tc>
                  <a:txBody>
                    <a:bodyPr/>
                    <a:lstStyle/>
                    <a:p>
                      <a:pPr algn="r" defTabSz="457200">
                        <a:defRPr sz="1800">
                          <a:solidFill>
                            <a:srgbClr val="000000"/>
                          </a:solidFill>
                        </a:defRPr>
                      </a:pPr>
                      <a:r>
                        <a:rPr b="1">
                          <a:latin typeface="Belleza"/>
                          <a:ea typeface="Belleza"/>
                          <a:cs typeface="Belleza"/>
                          <a:sym typeface="Belleza"/>
                        </a:rPr>
                        <a:t>7</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BFBFBF"/>
                    </a:solidFill>
                  </a:tcPr>
                </a:tc>
                <a:tc>
                  <a:txBody>
                    <a:bodyPr/>
                    <a:lstStyle/>
                    <a:p>
                      <a:pPr algn="l" defTabSz="457200">
                        <a:defRPr sz="1800">
                          <a:solidFill>
                            <a:srgbClr val="000000"/>
                          </a:solidFill>
                        </a:defRPr>
                      </a:pPr>
                      <a:r>
                        <a:rPr>
                          <a:latin typeface="Belleza"/>
                          <a:ea typeface="Belleza"/>
                          <a:cs typeface="Belleza"/>
                          <a:sym typeface="Belleza"/>
                        </a:rPr>
                        <a:t>Fotografía y filmaciones, experiencias en carne propia, talleres participativas (ver Caja de Herramientas, convidalacalle.cl)</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defRPr sz="1800">
                          <a:solidFill>
                            <a:srgbClr val="000000"/>
                          </a:solidFill>
                          <a:latin typeface="Belleza"/>
                          <a:ea typeface="Belleza"/>
                          <a:cs typeface="Belleza"/>
                          <a:sym typeface="Belleza"/>
                        </a:defRPr>
                      </a:pPr>
                      <a:r>
                        <a:t>Gehl y Svarre 2015, </a:t>
                      </a:r>
                      <a:r>
                        <a:rPr u="sng">
                          <a:solidFill>
                            <a:srgbClr val="0000FF"/>
                          </a:solidFill>
                          <a:uFill>
                            <a:solidFill>
                              <a:srgbClr val="0000FF"/>
                            </a:solidFill>
                          </a:uFill>
                          <a:hlinkClick r:id="rId2" invalidUrl="" action="" tgtFrame="" tooltip="" history="1" highlightClick="0" endSnd="0"/>
                        </a:rPr>
                        <a:t>www.convidalacalle.org</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337953">
                <a:tc gridSpan="3">
                  <a:txBody>
                    <a:bodyPr/>
                    <a:lstStyle/>
                    <a:p>
                      <a:pPr algn="l" defTabSz="457200">
                        <a:defRPr sz="1800">
                          <a:solidFill>
                            <a:srgbClr val="000000"/>
                          </a:solidFill>
                        </a:defRPr>
                      </a:pPr>
                      <a:r>
                        <a:rPr i="1">
                          <a:latin typeface="Optima"/>
                          <a:ea typeface="Optima"/>
                          <a:cs typeface="Optima"/>
                          <a:sym typeface="Optima"/>
                        </a:rPr>
                        <a:t>Fuente: Elaboración propia en base a fuentes citadas columna 2.</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hMerge="1">
                  <a:tcPr/>
                </a:tc>
                <a:tc hMerge="1">
                  <a:tcPr/>
                </a:tc>
              </a:tr>
            </a:tbl>
          </a:graphicData>
        </a:graphic>
      </p:graphicFrame>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Qué preguntas les quedan, para tratar en la clase?"/>
          <p:cNvSpPr txBox="1"/>
          <p:nvPr>
            <p:ph type="title"/>
          </p:nvPr>
        </p:nvSpPr>
        <p:spPr>
          <a:xfrm>
            <a:off x="507998" y="644289"/>
            <a:ext cx="11988804" cy="1429179"/>
          </a:xfrm>
          <a:prstGeom prst="rect">
            <a:avLst/>
          </a:prstGeom>
        </p:spPr>
        <p:txBody>
          <a:bodyPr/>
          <a:lstStyle/>
          <a:p>
            <a:pPr/>
            <a:r>
              <a:t>¿Qué preguntas les quedan, para tratar en la clase?</a:t>
            </a:r>
          </a:p>
        </p:txBody>
      </p:sp>
      <p:graphicFrame>
        <p:nvGraphicFramePr>
          <p:cNvPr id="287" name="Table"/>
          <p:cNvGraphicFramePr/>
          <p:nvPr/>
        </p:nvGraphicFramePr>
        <p:xfrm>
          <a:off x="886436" y="2445997"/>
          <a:ext cx="11554778" cy="5544686"/>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1218774"/>
                <a:gridCol w="10336004"/>
              </a:tblGrid>
              <a:tr h="1108937">
                <a:tc>
                  <a:txBody>
                    <a:bodyPr/>
                    <a:lstStyle/>
                    <a:p>
                      <a:pPr indent="228600">
                        <a:defRPr sz="1800">
                          <a:solidFill>
                            <a:srgbClr val="000000"/>
                          </a:solidFill>
                        </a:defRPr>
                      </a:pPr>
                      <a:r>
                        <a:rPr sz="6400">
                          <a:solidFill>
                            <a:srgbClr val="FFFFFF"/>
                          </a:solidFill>
                          <a:latin typeface="Optima"/>
                          <a:ea typeface="Optima"/>
                          <a:cs typeface="Optima"/>
                          <a:sym typeface="Optima"/>
                        </a:rPr>
                        <a:t>*</a:t>
                      </a:r>
                    </a:p>
                  </a:txBody>
                  <a:tcPr marL="0" marR="0" marT="0" marB="0" anchor="ctr" anchorCtr="0" horzOverflow="overflow">
                    <a:lnL w="3175">
                      <a:solidFill>
                        <a:srgbClr val="FDF6DA"/>
                      </a:solidFill>
                      <a:miter lim="400000"/>
                    </a:lnL>
                  </a:tcPr>
                </a:tc>
                <a:tc>
                  <a:txBody>
                    <a:bodyPr/>
                    <a:lstStyle/>
                    <a:p>
                      <a:pPr indent="228600">
                        <a:defRPr sz="2400">
                          <a:latin typeface="Optima"/>
                          <a:ea typeface="Optima"/>
                          <a:cs typeface="Optima"/>
                          <a:sym typeface="Optima"/>
                        </a:defRPr>
                      </a:pPr>
                    </a:p>
                  </a:txBody>
                  <a:tcPr marL="0" marR="0" marT="0" marB="0" anchor="ctr" anchorCtr="0" horzOverflow="overflow">
                    <a:lnR w="3175">
                      <a:solidFill>
                        <a:srgbClr val="FDF6DA"/>
                      </a:solidFill>
                      <a:miter lim="400000"/>
                    </a:lnR>
                  </a:tcPr>
                </a:tc>
              </a:tr>
              <a:tr h="1108937">
                <a:tc>
                  <a:txBody>
                    <a:bodyPr/>
                    <a:lstStyle/>
                    <a:p>
                      <a:pPr algn="l">
                        <a:defRPr sz="1800">
                          <a:solidFill>
                            <a:srgbClr val="000000"/>
                          </a:solidFill>
                        </a:defRPr>
                      </a:pPr>
                      <a:r>
                        <a:rPr sz="2400">
                          <a:solidFill>
                            <a:srgbClr val="FFFFFF"/>
                          </a:solidFill>
                          <a:latin typeface="Optima"/>
                          <a:ea typeface="Optima"/>
                          <a:cs typeface="Optima"/>
                          <a:sym typeface="Optima"/>
                        </a:rPr>
                        <a:t>2</a:t>
                      </a:r>
                    </a:p>
                  </a:txBody>
                  <a:tcPr marL="0" marR="0" marT="0" marB="0" anchor="ctr" anchorCtr="0" horzOverflow="overflow"/>
                </a:tc>
                <a:tc>
                  <a:txBody>
                    <a:bodyPr/>
                    <a:lstStyle/>
                    <a:p>
                      <a:pPr indent="228600">
                        <a:defRPr sz="2400">
                          <a:latin typeface="Optima"/>
                          <a:ea typeface="Optima"/>
                          <a:cs typeface="Optima"/>
                          <a:sym typeface="Optima"/>
                        </a:defRPr>
                      </a:pPr>
                    </a:p>
                  </a:txBody>
                  <a:tcPr marL="0" marR="0" marT="0" marB="0" anchor="ctr" anchorCtr="0" horzOverflow="overflow"/>
                </a:tc>
              </a:tr>
              <a:tr h="1108937">
                <a:tc>
                  <a:txBody>
                    <a:bodyPr/>
                    <a:lstStyle/>
                    <a:p>
                      <a:pPr algn="l">
                        <a:defRPr sz="1800">
                          <a:solidFill>
                            <a:srgbClr val="000000"/>
                          </a:solidFill>
                        </a:defRPr>
                      </a:pPr>
                      <a:r>
                        <a:rPr sz="2400">
                          <a:solidFill>
                            <a:srgbClr val="FFFFFF"/>
                          </a:solidFill>
                          <a:latin typeface="Optima"/>
                          <a:ea typeface="Optima"/>
                          <a:cs typeface="Optima"/>
                          <a:sym typeface="Optima"/>
                        </a:rPr>
                        <a:t>3</a:t>
                      </a:r>
                    </a:p>
                  </a:txBody>
                  <a:tcPr marL="0" marR="0" marT="0" marB="0" anchor="ctr" anchorCtr="0" horzOverflow="overflow"/>
                </a:tc>
                <a:tc>
                  <a:txBody>
                    <a:bodyPr/>
                    <a:lstStyle/>
                    <a:p>
                      <a:pPr indent="228600">
                        <a:defRPr sz="2400">
                          <a:latin typeface="Optima"/>
                          <a:ea typeface="Optima"/>
                          <a:cs typeface="Optima"/>
                          <a:sym typeface="Optima"/>
                        </a:defRPr>
                      </a:pPr>
                    </a:p>
                  </a:txBody>
                  <a:tcPr marL="0" marR="0" marT="0" marB="0" anchor="ctr" anchorCtr="0" horzOverflow="overflow"/>
                </a:tc>
              </a:tr>
              <a:tr h="1108937">
                <a:tc>
                  <a:txBody>
                    <a:bodyPr/>
                    <a:lstStyle/>
                    <a:p>
                      <a:pPr algn="l">
                        <a:defRPr sz="1800">
                          <a:solidFill>
                            <a:srgbClr val="000000"/>
                          </a:solidFill>
                        </a:defRPr>
                      </a:pPr>
                      <a:r>
                        <a:rPr sz="2400">
                          <a:solidFill>
                            <a:srgbClr val="FFFFFF"/>
                          </a:solidFill>
                          <a:latin typeface="Optima"/>
                          <a:ea typeface="Optima"/>
                          <a:cs typeface="Optima"/>
                          <a:sym typeface="Optima"/>
                        </a:rPr>
                        <a:t>4</a:t>
                      </a:r>
                    </a:p>
                  </a:txBody>
                  <a:tcPr marL="0" marR="0" marT="0" marB="0" anchor="ctr" anchorCtr="0" horzOverflow="overflow"/>
                </a:tc>
                <a:tc>
                  <a:txBody>
                    <a:bodyPr/>
                    <a:lstStyle/>
                    <a:p>
                      <a:pPr indent="228600">
                        <a:defRPr sz="2400">
                          <a:latin typeface="Optima"/>
                          <a:ea typeface="Optima"/>
                          <a:cs typeface="Optima"/>
                          <a:sym typeface="Optima"/>
                        </a:defRPr>
                      </a:pPr>
                    </a:p>
                  </a:txBody>
                  <a:tcPr marL="0" marR="0" marT="0" marB="0" anchor="ctr" anchorCtr="0" horzOverflow="overflow"/>
                </a:tc>
              </a:tr>
              <a:tr h="1108937">
                <a:tc>
                  <a:txBody>
                    <a:bodyPr/>
                    <a:lstStyle/>
                    <a:p>
                      <a:pPr algn="l">
                        <a:defRPr sz="1800">
                          <a:solidFill>
                            <a:srgbClr val="000000"/>
                          </a:solidFill>
                        </a:defRPr>
                      </a:pPr>
                      <a:r>
                        <a:rPr sz="2400">
                          <a:solidFill>
                            <a:srgbClr val="FFFFFF"/>
                          </a:solidFill>
                          <a:latin typeface="Optima"/>
                          <a:ea typeface="Optima"/>
                          <a:cs typeface="Optima"/>
                          <a:sym typeface="Optima"/>
                        </a:rPr>
                        <a:t>5</a:t>
                      </a:r>
                    </a:p>
                  </a:txBody>
                  <a:tcPr marL="0" marR="0" marT="0" marB="0" anchor="ctr" anchorCtr="0" horzOverflow="overflow"/>
                </a:tc>
                <a:tc>
                  <a:txBody>
                    <a:bodyPr/>
                    <a:lstStyle/>
                    <a:p>
                      <a:pPr indent="228600">
                        <a:defRPr sz="2400">
                          <a:latin typeface="Optima"/>
                          <a:ea typeface="Optima"/>
                          <a:cs typeface="Optima"/>
                          <a:sym typeface="Optima"/>
                        </a:defRPr>
                      </a:pPr>
                    </a:p>
                  </a:txBody>
                  <a:tcPr marL="0" marR="0" marT="0" marB="0" anchor="ctr" anchorCtr="0" horzOverflow="overflow"/>
                </a:tc>
              </a:tr>
            </a:tbl>
          </a:graphicData>
        </a:graphic>
      </p:graphicFrame>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Bradbury, H., &amp; Reason, P. (2008). Introduction: Inquiry and Participation in Search of a World Worth of Human Aspiration. In H. Bradbury &amp; P. Reason (Eds.), Handbook of Action Research. Los Angeles, London, New Delhi, Singapore: Sage publications.…"/>
          <p:cNvSpPr txBox="1"/>
          <p:nvPr/>
        </p:nvSpPr>
        <p:spPr>
          <a:xfrm>
            <a:off x="1082646" y="3004881"/>
            <a:ext cx="10839509" cy="4632838"/>
          </a:xfrm>
          <a:prstGeom prst="rect">
            <a:avLst/>
          </a:prstGeom>
          <a:ln w="12700">
            <a:miter lim="400000"/>
          </a:ln>
          <a:extLst>
            <a:ext uri="{C572A759-6A51-4108-AA02-DFA0A04FC94B}">
              <ma14:wrappingTextBoxFlag xmlns:ma14="http://schemas.microsoft.com/office/mac/drawingml/2011/main" val="1"/>
            </a:ext>
          </a:extLst>
        </p:spPr>
        <p:txBody>
          <a:bodyPr lIns="27091" tIns="27091" rIns="27091" bIns="27091" anchor="ctr">
            <a:spAutoFit/>
          </a:bodyPr>
          <a:lstStyle/>
          <a:p>
            <a:pPr algn="l" defTabSz="457200">
              <a:spcBef>
                <a:spcPts val="500"/>
              </a:spcBef>
              <a:defRPr sz="1800">
                <a:latin typeface="Optima"/>
                <a:ea typeface="Optima"/>
                <a:cs typeface="Optima"/>
                <a:sym typeface="Optima"/>
              </a:defRPr>
            </a:pPr>
            <a:r>
              <a:t>Bradbury, H., &amp; Reason, P. (2008). Introduction: Inquiry and Participation in Search of a World Worth of Human Aspiration. In H. Bradbury &amp; P. Reason (Eds.), </a:t>
            </a:r>
            <a:r>
              <a:rPr i="1"/>
              <a:t>Handbook of Action Research</a:t>
            </a:r>
            <a:r>
              <a:t>. Los Angeles, London, New Delhi, Singapore: Sage publications.</a:t>
            </a:r>
          </a:p>
          <a:p>
            <a:pPr algn="l" defTabSz="457200">
              <a:spcBef>
                <a:spcPts val="500"/>
              </a:spcBef>
              <a:defRPr sz="1800">
                <a:latin typeface="Optima"/>
                <a:ea typeface="Optima"/>
                <a:cs typeface="Optima"/>
                <a:sym typeface="Optima"/>
              </a:defRPr>
            </a:pPr>
            <a:r>
              <a:t>Bradbury, H., &amp; Reason, P. (2008). Conclusion: Broadening the Bandwidth of Validity: Issues and Choice-points for Improving the Quality of Action Research. In H. Bradbury &amp; P. Reason (Eds.), </a:t>
            </a:r>
            <a:r>
              <a:rPr i="1"/>
              <a:t>Handbook of Action Research</a:t>
            </a:r>
            <a:r>
              <a:t>. Los Angeles, London, New Delhi, Singapore: Sage Publications.</a:t>
            </a:r>
          </a:p>
          <a:p>
            <a:pPr algn="l" defTabSz="457200">
              <a:spcBef>
                <a:spcPts val="500"/>
              </a:spcBef>
              <a:defRPr sz="1800">
                <a:latin typeface="Optima"/>
                <a:ea typeface="Optima"/>
                <a:cs typeface="Optima"/>
                <a:sym typeface="Optima"/>
              </a:defRPr>
            </a:pPr>
            <a:r>
              <a:t>Bradbury, H., Waddell, S., O’ Brien, K., Apgar, M., Teehankee, B., &amp; Fazey, I. (2019). A call to Action Research for Transformations: The times demand it. </a:t>
            </a:r>
            <a:r>
              <a:rPr i="1"/>
              <a:t>Action Research, 17</a:t>
            </a:r>
            <a:r>
              <a:t>(1), 3-10. doi:10.1177/1476750319829633</a:t>
            </a:r>
          </a:p>
          <a:p>
            <a:pPr algn="l" defTabSz="457200">
              <a:spcBef>
                <a:spcPts val="500"/>
              </a:spcBef>
              <a:defRPr i="1" sz="1800">
                <a:latin typeface="Optima"/>
                <a:ea typeface="Optima"/>
                <a:cs typeface="Optima"/>
                <a:sym typeface="Optima"/>
              </a:defRPr>
            </a:pPr>
            <a:r>
              <a:rPr i="0"/>
              <a:t>Flores, R. (2009). </a:t>
            </a:r>
            <a:r>
              <a:t>Observando observadores: Una introducción a las técnicas cualitativas de investigación social</a:t>
            </a:r>
            <a:r>
              <a:rPr i="0"/>
              <a:t>. Santiago, Chile: Ediciones UC.</a:t>
            </a:r>
            <a:endParaRPr i="0"/>
          </a:p>
          <a:p>
            <a:pPr algn="l" defTabSz="457200">
              <a:spcBef>
                <a:spcPts val="500"/>
              </a:spcBef>
              <a:defRPr sz="1800">
                <a:latin typeface="Optima"/>
                <a:ea typeface="Optima"/>
                <a:cs typeface="Optima"/>
                <a:sym typeface="Optima"/>
              </a:defRPr>
            </a:pPr>
            <a:r>
              <a:t>Gehl, J., &amp; Svarre, B. (2013). </a:t>
            </a:r>
            <a:r>
              <a:rPr i="1"/>
              <a:t>How to study public life</a:t>
            </a:r>
            <a:r>
              <a:t>. Washington: Island Press.</a:t>
            </a:r>
          </a:p>
          <a:p>
            <a:pPr algn="l" defTabSz="457200">
              <a:spcBef>
                <a:spcPts val="500"/>
              </a:spcBef>
              <a:defRPr sz="1800">
                <a:latin typeface="Optima"/>
                <a:ea typeface="Optima"/>
                <a:cs typeface="Optima"/>
                <a:sym typeface="Optima"/>
              </a:defRPr>
            </a:pPr>
            <a:r>
              <a:t>Ortúzar, J. d. D., &amp; Willumsen, L. (2011). </a:t>
            </a:r>
            <a:r>
              <a:rPr i="1"/>
              <a:t>Modelling Transport, Fourth Edition</a:t>
            </a:r>
            <a:r>
              <a:t>: John Wiley &amp; Sons.</a:t>
            </a:r>
          </a:p>
          <a:p>
            <a:pPr algn="l" defTabSz="457200">
              <a:spcBef>
                <a:spcPts val="500"/>
              </a:spcBef>
              <a:defRPr sz="1800">
                <a:latin typeface="Optima"/>
                <a:ea typeface="Optima"/>
                <a:cs typeface="Optima"/>
                <a:sym typeface="Optima"/>
              </a:defRPr>
            </a:pPr>
            <a:r>
              <a:t>Reason, P., &amp; Bradbury, H. (2006). </a:t>
            </a:r>
            <a:r>
              <a:rPr i="1"/>
              <a:t>Handbook of Action Research, concise paperback edition</a:t>
            </a:r>
            <a:r>
              <a:t> (P. Reason &amp; H. Bradbury Eds.). London, New Delhi: Sage Publications.</a:t>
            </a:r>
          </a:p>
        </p:txBody>
      </p:sp>
      <p:sp>
        <p:nvSpPr>
          <p:cNvPr id="290" name="Fuentes adicionales"/>
          <p:cNvSpPr txBox="1"/>
          <p:nvPr>
            <p:ph type="title" idx="4294967295"/>
          </p:nvPr>
        </p:nvSpPr>
        <p:spPr>
          <a:xfrm>
            <a:off x="507998" y="644289"/>
            <a:ext cx="11988804" cy="1429178"/>
          </a:xfrm>
          <a:prstGeom prst="rect">
            <a:avLst/>
          </a:prstGeom>
        </p:spPr>
        <p:txBody>
          <a:bodyPr anchor="ctr"/>
          <a:lstStyle/>
          <a:p>
            <a:pPr/>
            <a:r>
              <a:t>Fuentes adicionales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Dr. Lake Sagaris…"/>
          <p:cNvSpPr txBox="1"/>
          <p:nvPr/>
        </p:nvSpPr>
        <p:spPr>
          <a:xfrm>
            <a:off x="1883264" y="3482156"/>
            <a:ext cx="9538336"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defRPr sz="3000">
                <a:solidFill>
                  <a:srgbClr val="57554B"/>
                </a:solidFill>
                <a:latin typeface="Hoefler Text"/>
                <a:ea typeface="Hoefler Text"/>
                <a:cs typeface="Hoefler Text"/>
                <a:sym typeface="Hoefler Text"/>
              </a:defRPr>
            </a:pPr>
            <a:r>
              <a:t>Ximena Vásquez, periodista y experta </a:t>
            </a:r>
          </a:p>
          <a:p>
            <a:pPr defTabSz="584200">
              <a:defRPr sz="3000">
                <a:solidFill>
                  <a:srgbClr val="57554B"/>
                </a:solidFill>
                <a:latin typeface="Hoefler Text"/>
                <a:ea typeface="Hoefler Text"/>
                <a:cs typeface="Hoefler Text"/>
                <a:sym typeface="Hoefler Text"/>
              </a:defRPr>
            </a:pPr>
            <a:r>
              <a:t>IPA Investigación Participativa para la Acción) </a:t>
            </a:r>
          </a:p>
          <a:p>
            <a:pPr defTabSz="584200">
              <a:defRPr sz="3000">
                <a:solidFill>
                  <a:srgbClr val="57554B"/>
                </a:solidFill>
                <a:latin typeface="Hoefler Text"/>
                <a:ea typeface="Hoefler Text"/>
                <a:cs typeface="Hoefler Text"/>
                <a:sym typeface="Hoefler Text"/>
              </a:defRPr>
            </a:pPr>
            <a:r>
              <a:t>e-mail: ximenavasquezj@gmail.com</a:t>
            </a:r>
            <a:endParaRPr u="sng">
              <a:solidFill>
                <a:srgbClr val="0000FF"/>
              </a:solidFill>
              <a:uFill>
                <a:solidFill>
                  <a:srgbClr val="0000FF"/>
                </a:solidFill>
              </a:uFill>
            </a:endParaRPr>
          </a:p>
          <a:p>
            <a:pPr defTabSz="584200">
              <a:defRPr sz="3000" u="sng">
                <a:solidFill>
                  <a:srgbClr val="0000FF"/>
                </a:solidFill>
                <a:uFill>
                  <a:solidFill>
                    <a:srgbClr val="0000FF"/>
                  </a:solidFill>
                </a:uFill>
                <a:latin typeface="Hoefler Text"/>
                <a:ea typeface="Hoefler Text"/>
                <a:cs typeface="Hoefler Text"/>
                <a:sym typeface="Hoefler Text"/>
              </a:defRPr>
            </a:pPr>
            <a:r>
              <a:rPr>
                <a:hlinkClick r:id="rId2" invalidUrl="" action="" tgtFrame="" tooltip="" history="1" highlightClick="0" endSnd="0"/>
              </a:rPr>
              <a:t>www.cambiarnos.cl</a:t>
            </a:r>
            <a:r>
              <a:t>, </a:t>
            </a:r>
            <a:r>
              <a:rPr>
                <a:hlinkClick r:id="rId3" invalidUrl="" action="" tgtFrame="" tooltip="" history="1" highlightClick="0" endSnd="0"/>
              </a:rPr>
              <a:t>www.convidalacalle.org</a:t>
            </a:r>
            <a:r>
              <a:t>, </a:t>
            </a:r>
            <a:r>
              <a:rPr>
                <a:hlinkClick r:id="rId4" invalidUrl="" action="" tgtFrame="" tooltip="" history="1" highlightClick="0" endSnd="0"/>
              </a:rPr>
              <a:t>www.cedeus.cl</a:t>
            </a:r>
          </a:p>
        </p:txBody>
      </p:sp>
      <p:pic>
        <p:nvPicPr>
          <p:cNvPr id="293" name="image120.jpeg" descr="image120.jpeg"/>
          <p:cNvPicPr>
            <a:picLocks noChangeAspect="1"/>
          </p:cNvPicPr>
          <p:nvPr/>
        </p:nvPicPr>
        <p:blipFill>
          <a:blip r:embed="rId5">
            <a:extLst/>
          </a:blip>
          <a:stretch>
            <a:fillRect/>
          </a:stretch>
        </p:blipFill>
        <p:spPr>
          <a:xfrm>
            <a:off x="493650" y="404098"/>
            <a:ext cx="3998873" cy="1552897"/>
          </a:xfrm>
          <a:prstGeom prst="rect">
            <a:avLst/>
          </a:prstGeom>
          <a:ln w="12700">
            <a:miter lim="400000"/>
          </a:ln>
        </p:spPr>
      </p:pic>
      <p:sp>
        <p:nvSpPr>
          <p:cNvPr id="294" name="TEAM/EQUIPO…"/>
          <p:cNvSpPr txBox="1"/>
          <p:nvPr/>
        </p:nvSpPr>
        <p:spPr>
          <a:xfrm>
            <a:off x="4242892" y="6005526"/>
            <a:ext cx="6992389" cy="267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defRPr i="1">
                <a:solidFill>
                  <a:srgbClr val="57554B"/>
                </a:solidFill>
                <a:latin typeface="Hoefler Text"/>
                <a:ea typeface="Hoefler Text"/>
                <a:cs typeface="Hoefler Text"/>
                <a:sym typeface="Hoefler Text"/>
              </a:defRPr>
            </a:pPr>
            <a:r>
              <a:t>Agradecemos el equipo del Lab 2018-2030, que nos ayudó a preparar, testear y mejor  el material en esta Caja de Herramientas: Ximena Vasquez, Daniel Lanfranco, Maya Flores, Gonzalo Cancino. </a:t>
            </a:r>
          </a:p>
          <a:p>
            <a:pPr defTabSz="584200">
              <a:defRPr i="1">
                <a:solidFill>
                  <a:srgbClr val="57554B"/>
                </a:solidFill>
                <a:latin typeface="Hoefler Text"/>
                <a:ea typeface="Hoefler Text"/>
                <a:cs typeface="Hoefler Text"/>
                <a:sym typeface="Hoefler Text"/>
              </a:defRPr>
            </a:pPr>
          </a:p>
          <a:p>
            <a:pPr defTabSz="584200">
              <a:defRPr i="1">
                <a:solidFill>
                  <a:srgbClr val="57554B"/>
                </a:solidFill>
                <a:latin typeface="Hoefler Text"/>
                <a:ea typeface="Hoefler Text"/>
                <a:cs typeface="Hoefler Text"/>
                <a:sym typeface="Hoefler Text"/>
              </a:defRPr>
            </a:pPr>
            <a:r>
              <a:t>También a les siguientes socies, por su apoyo de recursos vitales para su realización:</a:t>
            </a:r>
          </a:p>
        </p:txBody>
      </p:sp>
      <p:sp>
        <p:nvSpPr>
          <p:cNvPr id="295" name="Obrigada Thanks Gracias"/>
          <p:cNvSpPr txBox="1"/>
          <p:nvPr/>
        </p:nvSpPr>
        <p:spPr>
          <a:xfrm>
            <a:off x="2848454" y="2357626"/>
            <a:ext cx="7607959" cy="571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R="40639" indent="39687">
              <a:defRPr sz="3600">
                <a:solidFill>
                  <a:srgbClr val="5C7089"/>
                </a:solidFill>
                <a:uFill>
                  <a:solidFill>
                    <a:srgbClr val="FECB3E"/>
                  </a:solidFill>
                </a:uFill>
                <a:latin typeface="Bradley Hand ITC TT-Bold"/>
                <a:ea typeface="Bradley Hand ITC TT-Bold"/>
                <a:cs typeface="Bradley Hand ITC TT-Bold"/>
                <a:sym typeface="Bradley Hand ITC TT-Bold"/>
              </a:defRPr>
            </a:lvl1pPr>
          </a:lstStyle>
          <a:p>
            <a:pPr/>
            <a:r>
              <a:t>Para más informaciones y apoyo</a:t>
            </a:r>
          </a:p>
        </p:txBody>
      </p:sp>
      <p:grpSp>
        <p:nvGrpSpPr>
          <p:cNvPr id="301" name="Group"/>
          <p:cNvGrpSpPr/>
          <p:nvPr/>
        </p:nvGrpSpPr>
        <p:grpSpPr>
          <a:xfrm>
            <a:off x="4287625" y="8385122"/>
            <a:ext cx="7972953" cy="1105452"/>
            <a:chOff x="-1" y="-1"/>
            <a:chExt cx="7972951" cy="1105450"/>
          </a:xfrm>
        </p:grpSpPr>
        <p:pic>
          <p:nvPicPr>
            <p:cNvPr id="296" name="image3.png" descr="image3.png"/>
            <p:cNvPicPr>
              <a:picLocks noChangeAspect="1"/>
            </p:cNvPicPr>
            <p:nvPr/>
          </p:nvPicPr>
          <p:blipFill>
            <a:blip r:embed="rId6">
              <a:extLst/>
            </a:blip>
            <a:srcRect l="24167" t="56276" r="13027" b="7046"/>
            <a:stretch>
              <a:fillRect/>
            </a:stretch>
          </p:blipFill>
          <p:spPr>
            <a:xfrm>
              <a:off x="-2" y="-1"/>
              <a:ext cx="3026134" cy="1105451"/>
            </a:xfrm>
            <a:prstGeom prst="rect">
              <a:avLst/>
            </a:prstGeom>
            <a:ln w="12700" cap="flat">
              <a:noFill/>
              <a:miter lim="400000"/>
            </a:ln>
            <a:effectLst/>
          </p:spPr>
        </p:pic>
        <p:pic>
          <p:nvPicPr>
            <p:cNvPr id="297" name="image5.jpeg" descr="image5.jpeg"/>
            <p:cNvPicPr>
              <a:picLocks noChangeAspect="1"/>
            </p:cNvPicPr>
            <p:nvPr/>
          </p:nvPicPr>
          <p:blipFill>
            <a:blip r:embed="rId7">
              <a:extLst/>
            </a:blip>
            <a:stretch>
              <a:fillRect/>
            </a:stretch>
          </p:blipFill>
          <p:spPr>
            <a:xfrm>
              <a:off x="2404317" y="96726"/>
              <a:ext cx="1077806" cy="1008723"/>
            </a:xfrm>
            <a:prstGeom prst="rect">
              <a:avLst/>
            </a:prstGeom>
            <a:ln w="12700" cap="flat">
              <a:noFill/>
              <a:miter lim="400000"/>
            </a:ln>
            <a:effectLst/>
          </p:spPr>
        </p:pic>
        <p:pic>
          <p:nvPicPr>
            <p:cNvPr id="298" name="image6.jpeg" descr="image6.jpeg"/>
            <p:cNvPicPr>
              <a:picLocks noChangeAspect="1"/>
            </p:cNvPicPr>
            <p:nvPr/>
          </p:nvPicPr>
          <p:blipFill>
            <a:blip r:embed="rId8">
              <a:extLst/>
            </a:blip>
            <a:stretch>
              <a:fillRect/>
            </a:stretch>
          </p:blipFill>
          <p:spPr>
            <a:xfrm>
              <a:off x="3661747" y="-2"/>
              <a:ext cx="1091629" cy="1105451"/>
            </a:xfrm>
            <a:prstGeom prst="rect">
              <a:avLst/>
            </a:prstGeom>
            <a:ln w="12700" cap="flat">
              <a:noFill/>
              <a:miter lim="400000"/>
            </a:ln>
            <a:effectLst/>
          </p:spPr>
        </p:pic>
        <p:pic>
          <p:nvPicPr>
            <p:cNvPr id="299" name="image7.jpeg" descr="image7.jpeg"/>
            <p:cNvPicPr>
              <a:picLocks noChangeAspect="1"/>
            </p:cNvPicPr>
            <p:nvPr/>
          </p:nvPicPr>
          <p:blipFill>
            <a:blip r:embed="rId9">
              <a:extLst/>
            </a:blip>
            <a:stretch>
              <a:fillRect/>
            </a:stretch>
          </p:blipFill>
          <p:spPr>
            <a:xfrm>
              <a:off x="4850092" y="13818"/>
              <a:ext cx="1823972" cy="1050175"/>
            </a:xfrm>
            <a:prstGeom prst="rect">
              <a:avLst/>
            </a:prstGeom>
            <a:ln w="12700" cap="flat">
              <a:noFill/>
              <a:miter lim="400000"/>
            </a:ln>
            <a:effectLst/>
          </p:spPr>
        </p:pic>
        <p:pic>
          <p:nvPicPr>
            <p:cNvPr id="300" name="image4.png" descr="image4.png"/>
            <p:cNvPicPr>
              <a:picLocks noChangeAspect="1"/>
            </p:cNvPicPr>
            <p:nvPr/>
          </p:nvPicPr>
          <p:blipFill>
            <a:blip r:embed="rId10">
              <a:extLst/>
            </a:blip>
            <a:stretch>
              <a:fillRect/>
            </a:stretch>
          </p:blipFill>
          <p:spPr>
            <a:xfrm>
              <a:off x="6784600" y="27636"/>
              <a:ext cx="1188351" cy="1077812"/>
            </a:xfrm>
            <a:prstGeom prst="rect">
              <a:avLst/>
            </a:prstGeom>
            <a:ln w="12700" cap="flat">
              <a:noFill/>
              <a:miter lim="400000"/>
            </a:ln>
            <a:effectLst/>
          </p:spPr>
        </p:pic>
      </p:grpSp>
      <p:grpSp>
        <p:nvGrpSpPr>
          <p:cNvPr id="304" name="Equipo2019-pix 24-V-2019.jpg"/>
          <p:cNvGrpSpPr/>
          <p:nvPr/>
        </p:nvGrpSpPr>
        <p:grpSpPr>
          <a:xfrm>
            <a:off x="1367640" y="6466844"/>
            <a:ext cx="2683825" cy="3306469"/>
            <a:chOff x="0" y="0"/>
            <a:chExt cx="2683824" cy="3306467"/>
          </a:xfrm>
        </p:grpSpPr>
        <p:pic>
          <p:nvPicPr>
            <p:cNvPr id="302" name="Equipo2019-pix 24-V-2019.jpg" descr="Equipo2019-pix 24-V-2019.jpg"/>
            <p:cNvPicPr>
              <a:picLocks noChangeAspect="1"/>
            </p:cNvPicPr>
            <p:nvPr/>
          </p:nvPicPr>
          <p:blipFill>
            <a:blip r:embed="rId11">
              <a:extLst/>
            </a:blip>
            <a:stretch>
              <a:fillRect/>
            </a:stretch>
          </p:blipFill>
          <p:spPr>
            <a:xfrm>
              <a:off x="215900" y="139700"/>
              <a:ext cx="2252022" cy="2747667"/>
            </a:xfrm>
            <a:prstGeom prst="rect">
              <a:avLst/>
            </a:prstGeom>
            <a:ln w="12700" cap="flat">
              <a:noFill/>
              <a:miter lim="400000"/>
            </a:ln>
            <a:effectLst/>
          </p:spPr>
        </p:pic>
        <p:pic>
          <p:nvPicPr>
            <p:cNvPr id="303" name="Equipo2019-pix 24-V-2019.jpg" descr="Equipo2019-pix 24-V-2019.jpg"/>
            <p:cNvPicPr>
              <a:picLocks noChangeAspect="1"/>
            </p:cNvPicPr>
            <p:nvPr/>
          </p:nvPicPr>
          <p:blipFill>
            <a:blip r:embed="rId12">
              <a:extLst/>
            </a:blip>
            <a:stretch>
              <a:fillRect/>
            </a:stretch>
          </p:blipFill>
          <p:spPr>
            <a:xfrm>
              <a:off x="-1" y="-1"/>
              <a:ext cx="2683825" cy="3306468"/>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5"/>
                                        </p:tgtEl>
                                        <p:attrNameLst>
                                          <p:attrName>style.visibility</p:attrName>
                                        </p:attrNameLst>
                                      </p:cBhvr>
                                      <p:to>
                                        <p:strVal val="visible"/>
                                      </p:to>
                                    </p:set>
                                    <p:animEffect filter="fade" transition="in">
                                      <p:cBhvr>
                                        <p:cTn id="7" dur="1500"/>
                                        <p:tgtEl>
                                          <p:spTgt spid="29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304"/>
                                        </p:tgtEl>
                                        <p:attrNameLst>
                                          <p:attrName>style.visibility</p:attrName>
                                        </p:attrNameLst>
                                      </p:cBhvr>
                                      <p:to>
                                        <p:strVal val="visible"/>
                                      </p:to>
                                    </p:set>
                                    <p:animEffect filter="fade" transition="in">
                                      <p:cBhvr>
                                        <p:cTn id="12" dur="1000"/>
                                        <p:tgtEl>
                                          <p:spTgt spid="3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4" grpId="2"/>
      <p:bldP build="whole" bldLvl="1" animBg="1" rev="0" advAuto="0" spid="295"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Capsula CambioConducta 17-II-2021.jpeg" descr="Capsula CambioConducta 17-II-2021.jpeg"/>
          <p:cNvPicPr>
            <a:picLocks noChangeAspect="1"/>
          </p:cNvPicPr>
          <p:nvPr>
            <p:ph type="pic" idx="21"/>
          </p:nvPr>
        </p:nvPicPr>
        <p:blipFill>
          <a:blip r:embed="rId2">
            <a:extLst/>
          </a:blip>
          <a:srcRect l="2353" t="0" r="0" b="0"/>
          <a:stretch>
            <a:fillRect/>
          </a:stretch>
        </p:blipFill>
        <p:spPr>
          <a:xfrm>
            <a:off x="3052491" y="1385064"/>
            <a:ext cx="6507068" cy="4997904"/>
          </a:xfrm>
          <a:prstGeom prst="rect">
            <a:avLst/>
          </a:prstGeom>
        </p:spPr>
      </p:pic>
      <p:sp>
        <p:nvSpPr>
          <p:cNvPr id="208" name="A menudo se cree que la “mala conducta” frente a los imperativos de la sustentabilidad nace de “desconocimiento”, eso es un “déficit de información”. Pero la realidad es mucho más compleja, como demuestran varias generaciones de teorías de cambio de cond"/>
          <p:cNvSpPr txBox="1"/>
          <p:nvPr>
            <p:ph type="title"/>
          </p:nvPr>
        </p:nvSpPr>
        <p:spPr>
          <a:xfrm>
            <a:off x="507996" y="6458913"/>
            <a:ext cx="11988807" cy="2736564"/>
          </a:xfrm>
          <a:prstGeom prst="rect">
            <a:avLst/>
          </a:prstGeom>
        </p:spPr>
        <p:txBody>
          <a:bodyPr anchor="ctr"/>
          <a:lstStyle>
            <a:lvl1pPr defTabSz="499845">
              <a:lnSpc>
                <a:spcPct val="100000"/>
              </a:lnSpc>
              <a:defRPr b="0" sz="2500">
                <a:solidFill>
                  <a:srgbClr val="3B6166"/>
                </a:solidFill>
                <a:latin typeface="Gill Sans"/>
                <a:ea typeface="Gill Sans"/>
                <a:cs typeface="Gill Sans"/>
                <a:sym typeface="Gill Sans"/>
              </a:defRPr>
            </a:lvl1pPr>
          </a:lstStyle>
          <a:p>
            <a:pPr/>
            <a:r>
              <a:t>¿Qué significa una escena en la calle? Es una rebeldía, una crítica, una protesta, una celebración? ¿Un rito religioso? ¿Una falta de respeto? Tendemos a pensar que nuestra idea de la realidad es fija, absoluta. Lo que yo percibo es “real”, “objetivo”, “inamovible”. Pero tanto el pensamiento espiritual como la física cuántica, las ecologías y las teorías de cómo nos “co-constituímos”, nos han enseñado que hay tantas formas para mirar, cómo pensar, y actuar. ¿Cómo las podemos navegar para crear una sociedad mejor, más sustentable?</a:t>
            </a:r>
          </a:p>
        </p:txBody>
      </p:sp>
      <p:pic>
        <p:nvPicPr>
          <p:cNvPr id="209" name="image120.jpeg" descr="image120.jpeg"/>
          <p:cNvPicPr>
            <a:picLocks noChangeAspect="1"/>
          </p:cNvPicPr>
          <p:nvPr/>
        </p:nvPicPr>
        <p:blipFill>
          <a:blip r:embed="rId3">
            <a:extLst/>
          </a:blip>
          <a:stretch>
            <a:fillRect/>
          </a:stretch>
        </p:blipFill>
        <p:spPr>
          <a:xfrm>
            <a:off x="493650" y="318550"/>
            <a:ext cx="2099848" cy="815442"/>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Proposito"/>
          <p:cNvSpPr txBox="1"/>
          <p:nvPr>
            <p:ph type="title"/>
          </p:nvPr>
        </p:nvSpPr>
        <p:spPr>
          <a:xfrm>
            <a:off x="507998" y="883919"/>
            <a:ext cx="11988804" cy="1429175"/>
          </a:xfrm>
          <a:prstGeom prst="rect">
            <a:avLst/>
          </a:prstGeom>
        </p:spPr>
        <p:txBody>
          <a:bodyPr/>
          <a:lstStyle/>
          <a:p>
            <a:pPr/>
            <a:r>
              <a:t>Referencia base</a:t>
            </a:r>
          </a:p>
        </p:txBody>
      </p:sp>
      <p:sp>
        <p:nvSpPr>
          <p:cNvPr id="212" name="Google Shape;86;p1"/>
          <p:cNvSpPr txBox="1"/>
          <p:nvPr/>
        </p:nvSpPr>
        <p:spPr>
          <a:xfrm>
            <a:off x="4744855" y="3521835"/>
            <a:ext cx="6486900" cy="1759228"/>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lgn="l" defTabSz="457200">
              <a:defRPr sz="2700">
                <a:latin typeface="Optima"/>
                <a:ea typeface="Optima"/>
                <a:cs typeface="Optima"/>
                <a:sym typeface="Optima"/>
              </a:defRPr>
            </a:pPr>
            <a:r>
              <a:t>Flores, R. (2009). </a:t>
            </a:r>
            <a:r>
              <a:rPr u="sng"/>
              <a:t>Observando observadores: Una introducción a las técnicas cualitativas de investigación social</a:t>
            </a:r>
            <a:r>
              <a:t>. Santiago, Chile, Ediciones UC.</a:t>
            </a:r>
          </a:p>
        </p:txBody>
      </p:sp>
      <p:grpSp>
        <p:nvGrpSpPr>
          <p:cNvPr id="215" name="PortadaRodrigoFlores.png"/>
          <p:cNvGrpSpPr/>
          <p:nvPr/>
        </p:nvGrpSpPr>
        <p:grpSpPr>
          <a:xfrm>
            <a:off x="619469" y="2700631"/>
            <a:ext cx="3936602" cy="5459818"/>
            <a:chOff x="-1" y="0"/>
            <a:chExt cx="3936600" cy="5459817"/>
          </a:xfrm>
        </p:grpSpPr>
        <p:pic>
          <p:nvPicPr>
            <p:cNvPr id="213" name="PortadaRodrigoFlores.png" descr="PortadaRodrigoFlores.png"/>
            <p:cNvPicPr>
              <a:picLocks noChangeAspect="1"/>
            </p:cNvPicPr>
            <p:nvPr/>
          </p:nvPicPr>
          <p:blipFill>
            <a:blip r:embed="rId2">
              <a:extLst/>
            </a:blip>
            <a:stretch>
              <a:fillRect/>
            </a:stretch>
          </p:blipFill>
          <p:spPr>
            <a:xfrm>
              <a:off x="203199" y="203200"/>
              <a:ext cx="3530201" cy="5015315"/>
            </a:xfrm>
            <a:prstGeom prst="rect">
              <a:avLst/>
            </a:prstGeom>
            <a:ln w="12700" cap="flat">
              <a:noFill/>
              <a:miter lim="400000"/>
            </a:ln>
            <a:effectLst/>
          </p:spPr>
        </p:pic>
        <p:pic>
          <p:nvPicPr>
            <p:cNvPr id="214" name="PortadaRodrigoFlores.png" descr="PortadaRodrigoFlores.png"/>
            <p:cNvPicPr>
              <a:picLocks noChangeAspect="1"/>
            </p:cNvPicPr>
            <p:nvPr/>
          </p:nvPicPr>
          <p:blipFill>
            <a:blip r:embed="rId3">
              <a:extLst/>
            </a:blip>
            <a:stretch>
              <a:fillRect/>
            </a:stretch>
          </p:blipFill>
          <p:spPr>
            <a:xfrm>
              <a:off x="-2" y="-1"/>
              <a:ext cx="3936602" cy="5459818"/>
            </a:xfrm>
            <a:prstGeom prst="rect">
              <a:avLst/>
            </a:prstGeom>
            <a:ln w="12700" cap="flat">
              <a:noFill/>
              <a:miter lim="400000"/>
            </a:ln>
            <a:effectLst/>
          </p:spPr>
        </p:pic>
      </p:grpSp>
      <p:sp>
        <p:nvSpPr>
          <p:cNvPr id="216" name="Google Shape;86;p1"/>
          <p:cNvSpPr txBox="1"/>
          <p:nvPr/>
        </p:nvSpPr>
        <p:spPr>
          <a:xfrm>
            <a:off x="4909956" y="6269142"/>
            <a:ext cx="6363818" cy="1469985"/>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defRPr b="1" sz="1800">
                <a:latin typeface="Gill Sans"/>
                <a:ea typeface="Gill Sans"/>
                <a:cs typeface="Gill Sans"/>
                <a:sym typeface="Gill Sans"/>
              </a:defRPr>
            </a:pPr>
            <a:r>
              <a:t>Habilidades</a:t>
            </a:r>
          </a:p>
          <a:p>
            <a:pPr>
              <a:defRPr sz="1800">
                <a:latin typeface="Optima"/>
                <a:ea typeface="Optima"/>
                <a:cs typeface="Optima"/>
                <a:sym typeface="Optima"/>
              </a:defRPr>
            </a:pPr>
            <a:r>
              <a:t>Entender la importancia de valorar las diferentes posicionalidades y miradas “epistemológicas”, como se relacionan con “ontologías”, y como los métodos deben nacer del contexto y la naturaleza de la investigación.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8" name="Image" descr="Image"/>
          <p:cNvPicPr>
            <a:picLocks noChangeAspect="0"/>
          </p:cNvPicPr>
          <p:nvPr>
            <p:ph type="pic" idx="21"/>
          </p:nvPr>
        </p:nvPicPr>
        <p:blipFill>
          <a:blip r:embed="rId2">
            <a:extLst/>
          </a:blip>
          <a:stretch>
            <a:fillRect/>
          </a:stretch>
        </p:blipFill>
        <p:spPr>
          <a:xfrm>
            <a:off x="355598" y="1331617"/>
            <a:ext cx="4943648" cy="6871398"/>
          </a:xfrm>
          <a:prstGeom prst="rect">
            <a:avLst/>
          </a:prstGeom>
          <a:ln w="9525">
            <a:round/>
          </a:ln>
        </p:spPr>
      </p:pic>
      <p:sp>
        <p:nvSpPr>
          <p:cNvPr id="219" name="Bent Flyvbjerg"/>
          <p:cNvSpPr txBox="1"/>
          <p:nvPr>
            <p:ph type="title"/>
          </p:nvPr>
        </p:nvSpPr>
        <p:spPr>
          <a:xfrm>
            <a:off x="6040584" y="1666238"/>
            <a:ext cx="6456218" cy="1429178"/>
          </a:xfrm>
          <a:prstGeom prst="rect">
            <a:avLst/>
          </a:prstGeom>
        </p:spPr>
        <p:txBody>
          <a:bodyPr/>
          <a:lstStyle/>
          <a:p>
            <a:pPr/>
            <a:r>
              <a:t>Bent Flyvbjerg</a:t>
            </a:r>
          </a:p>
        </p:txBody>
      </p:sp>
      <p:sp>
        <p:nvSpPr>
          <p:cNvPr id="220" name="Flyvbjerg, B. (2001). Making Social Science Matter Why social inquiry fails and how it can succeed again. Cambridge, UK: Cambridge."/>
          <p:cNvSpPr txBox="1"/>
          <p:nvPr>
            <p:ph type="body" sz="quarter" idx="1"/>
          </p:nvPr>
        </p:nvSpPr>
        <p:spPr>
          <a:prstGeom prst="rect">
            <a:avLst/>
          </a:prstGeom>
        </p:spPr>
        <p:txBody>
          <a:bodyPr/>
          <a:lstStyle/>
          <a:p>
            <a:pPr marL="0" indent="0" algn="ctr" defTabSz="914400">
              <a:spcBef>
                <a:spcPts val="0"/>
              </a:spcBef>
              <a:buSzTx/>
              <a:buNone/>
              <a:defRPr sz="2400">
                <a:solidFill>
                  <a:srgbClr val="000000"/>
                </a:solidFill>
                <a:latin typeface="+mn-lt"/>
                <a:ea typeface="+mn-ea"/>
                <a:cs typeface="+mn-cs"/>
                <a:sym typeface="Helvetica"/>
              </a:defRPr>
            </a:pPr>
            <a:r>
              <a:t>Flyvbjerg, B. (2001). </a:t>
            </a:r>
            <a:r>
              <a:rPr b="1" u="sng"/>
              <a:t>Making Social Science Matter Why social inquiry fails and how it can succeed again</a:t>
            </a:r>
            <a:r>
              <a:t>. Cambridge, UK: Cambridge.</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Proposito"/>
          <p:cNvSpPr txBox="1"/>
          <p:nvPr>
            <p:ph type="title"/>
          </p:nvPr>
        </p:nvSpPr>
        <p:spPr>
          <a:xfrm>
            <a:off x="507998" y="883919"/>
            <a:ext cx="11988804" cy="1429175"/>
          </a:xfrm>
          <a:prstGeom prst="rect">
            <a:avLst/>
          </a:prstGeom>
        </p:spPr>
        <p:txBody>
          <a:bodyPr/>
          <a:lstStyle/>
          <a:p>
            <a:pPr/>
            <a:r>
              <a:t>Otras referencias</a:t>
            </a:r>
          </a:p>
        </p:txBody>
      </p:sp>
      <p:sp>
        <p:nvSpPr>
          <p:cNvPr id="223" name="Google Shape;86;p1"/>
          <p:cNvSpPr txBox="1"/>
          <p:nvPr/>
        </p:nvSpPr>
        <p:spPr>
          <a:xfrm>
            <a:off x="5520711" y="3558780"/>
            <a:ext cx="6486898" cy="175637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lgn="l" defTabSz="457200">
              <a:defRPr sz="3600">
                <a:latin typeface="Optima"/>
                <a:ea typeface="Optima"/>
                <a:cs typeface="Optima"/>
                <a:sym typeface="Optima"/>
              </a:defRPr>
            </a:pPr>
            <a:r>
              <a:t>Gehl, J. and B. Svarre (2013). </a:t>
            </a:r>
            <a:r>
              <a:rPr u="sng"/>
              <a:t>How to study public life</a:t>
            </a:r>
            <a:r>
              <a:t>. Washington, Island Press.</a:t>
            </a:r>
          </a:p>
        </p:txBody>
      </p:sp>
      <p:sp>
        <p:nvSpPr>
          <p:cNvPr id="224" name="Google Shape;86;p1"/>
          <p:cNvSpPr txBox="1"/>
          <p:nvPr/>
        </p:nvSpPr>
        <p:spPr>
          <a:xfrm>
            <a:off x="4909956" y="6269142"/>
            <a:ext cx="6363818" cy="1457285"/>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defRPr b="1" sz="1800">
                <a:latin typeface="Gill Sans"/>
                <a:ea typeface="Gill Sans"/>
                <a:cs typeface="Gill Sans"/>
                <a:sym typeface="Gill Sans"/>
              </a:defRPr>
            </a:pPr>
            <a:r>
              <a:t>Habilidades</a:t>
            </a:r>
          </a:p>
          <a:p>
            <a:pPr>
              <a:defRPr b="1" sz="1800">
                <a:latin typeface="Gill Sans"/>
                <a:ea typeface="Gill Sans"/>
                <a:cs typeface="Gill Sans"/>
                <a:sym typeface="Gill Sans"/>
              </a:defRPr>
            </a:pPr>
          </a:p>
          <a:p>
            <a:pPr>
              <a:defRPr sz="1800">
                <a:latin typeface="Optima"/>
                <a:ea typeface="Optima"/>
                <a:cs typeface="Optima"/>
                <a:sym typeface="Optima"/>
              </a:defRPr>
            </a:pPr>
            <a:r>
              <a:t>Un excelente resumen de las técnicas que se han ido desarrollando para estudiar la vida en espacios públicos, las interacciones entre personas en ciudades y otros contextos.</a:t>
            </a:r>
          </a:p>
        </p:txBody>
      </p:sp>
      <p:grpSp>
        <p:nvGrpSpPr>
          <p:cNvPr id="227" name="Screen Shot 2021-02-19 at 4.35.52 PM.png"/>
          <p:cNvGrpSpPr/>
          <p:nvPr/>
        </p:nvGrpSpPr>
        <p:grpSpPr>
          <a:xfrm>
            <a:off x="377895" y="2653181"/>
            <a:ext cx="4500024" cy="5407426"/>
            <a:chOff x="0" y="0"/>
            <a:chExt cx="4500023" cy="5407425"/>
          </a:xfrm>
        </p:grpSpPr>
        <p:pic>
          <p:nvPicPr>
            <p:cNvPr id="225" name="Screen Shot 2021-02-19 at 4.35.52 PM.png" descr="Screen Shot 2021-02-19 at 4.35.52 PM.png"/>
            <p:cNvPicPr>
              <a:picLocks noChangeAspect="1"/>
            </p:cNvPicPr>
            <p:nvPr/>
          </p:nvPicPr>
          <p:blipFill>
            <a:blip r:embed="rId2">
              <a:extLst/>
            </a:blip>
            <a:stretch>
              <a:fillRect/>
            </a:stretch>
          </p:blipFill>
          <p:spPr>
            <a:xfrm>
              <a:off x="203199" y="203200"/>
              <a:ext cx="4093624" cy="4962924"/>
            </a:xfrm>
            <a:prstGeom prst="rect">
              <a:avLst/>
            </a:prstGeom>
            <a:ln w="12700" cap="flat">
              <a:noFill/>
              <a:miter lim="400000"/>
            </a:ln>
            <a:effectLst/>
          </p:spPr>
        </p:pic>
        <p:pic>
          <p:nvPicPr>
            <p:cNvPr id="226" name="Screen Shot 2021-02-19 at 4.35.52 PM.png" descr="Screen Shot 2021-02-19 at 4.35.52 PM.png"/>
            <p:cNvPicPr>
              <a:picLocks noChangeAspect="1"/>
            </p:cNvPicPr>
            <p:nvPr/>
          </p:nvPicPr>
          <p:blipFill>
            <a:blip r:embed="rId3">
              <a:extLst/>
            </a:blip>
            <a:stretch>
              <a:fillRect/>
            </a:stretch>
          </p:blipFill>
          <p:spPr>
            <a:xfrm>
              <a:off x="-1" y="-1"/>
              <a:ext cx="4500024" cy="5407426"/>
            </a:xfrm>
            <a:prstGeom prst="rect">
              <a:avLst/>
            </a:prstGeom>
            <a:ln w="12700" cap="flat">
              <a:noFill/>
              <a:miter lim="400000"/>
            </a:ln>
            <a:effectLst/>
          </p:spPr>
        </p:pic>
      </p:grpSp>
      <p:sp>
        <p:nvSpPr>
          <p:cNvPr id="228" name="Mirar también: película de William Holling Whyte, Social Life of Small Urban Spaces (1980), buscar en línea, un resumen aquí: https://www.youtube.com/watch?v=sU2vVqbtRAY y…"/>
          <p:cNvSpPr txBox="1"/>
          <p:nvPr/>
        </p:nvSpPr>
        <p:spPr>
          <a:xfrm>
            <a:off x="702330" y="8178918"/>
            <a:ext cx="12339045" cy="1151465"/>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defRPr>
                <a:latin typeface="Optima"/>
                <a:ea typeface="Optima"/>
                <a:cs typeface="Optima"/>
                <a:sym typeface="Optima"/>
              </a:defRPr>
            </a:pPr>
            <a:r>
              <a:t>Mirar también: película de William Holling Whyte, Social Life of Small Urban Spaces (1980), buscar en línea, un resumen aquí: </a:t>
            </a:r>
            <a:r>
              <a:rPr u="sng">
                <a:solidFill>
                  <a:srgbClr val="0000FF"/>
                </a:solidFill>
                <a:uFill>
                  <a:solidFill>
                    <a:srgbClr val="0000FF"/>
                  </a:solidFill>
                </a:uFill>
                <a:hlinkClick r:id="rId4" invalidUrl="" action="" tgtFrame="" tooltip="" history="1" highlightClick="0" endSnd="0"/>
              </a:rPr>
              <a:t>https://www.youtube.com/watch?v=sU2vVqbtRAY</a:t>
            </a:r>
            <a:r>
              <a:t> y</a:t>
            </a:r>
          </a:p>
          <a:p>
            <a:pPr>
              <a:defRPr>
                <a:latin typeface="Optima"/>
                <a:ea typeface="Optima"/>
                <a:cs typeface="Optima"/>
                <a:sym typeface="Optima"/>
              </a:defRPr>
            </a:pPr>
            <a:r>
              <a:t>este que cuenta su trabajo: https://www.youtube.com/watch?v=IsVZxanrL7s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Instrucciones: Reunirse con su grupo LabVivo, con dos horas para realizar esta preparación para la clase"/>
          <p:cNvSpPr txBox="1"/>
          <p:nvPr>
            <p:ph type="title"/>
          </p:nvPr>
        </p:nvSpPr>
        <p:spPr>
          <a:xfrm>
            <a:off x="507998" y="502456"/>
            <a:ext cx="11988804" cy="1429178"/>
          </a:xfrm>
          <a:prstGeom prst="rect">
            <a:avLst/>
          </a:prstGeom>
        </p:spPr>
        <p:txBody>
          <a:bodyPr/>
          <a:lstStyle/>
          <a:p>
            <a:pPr/>
            <a:r>
              <a:t>Instrucciones: Reunirse con su grupo LabVivo, con dos horas para realizar esta preparación para la clase</a:t>
            </a:r>
          </a:p>
        </p:txBody>
      </p:sp>
      <p:sp>
        <p:nvSpPr>
          <p:cNvPr id="231" name="Revisar las preguntas y la información individualmente.  Ayuda mucho si distintas personas se “adueñan” de un tema o una diapositiva, según sus propios conocimientos.…"/>
          <p:cNvSpPr txBox="1"/>
          <p:nvPr>
            <p:ph type="body" idx="1"/>
          </p:nvPr>
        </p:nvSpPr>
        <p:spPr>
          <a:xfrm>
            <a:off x="507998" y="2097027"/>
            <a:ext cx="11988804" cy="5692309"/>
          </a:xfrm>
          <a:prstGeom prst="rect">
            <a:avLst/>
          </a:prstGeom>
        </p:spPr>
        <p:txBody>
          <a:bodyPr/>
          <a:lstStyle/>
          <a:p>
            <a:pPr marL="357808" indent="-357808" defTabSz="528319">
              <a:spcBef>
                <a:spcPts val="3600"/>
              </a:spcBef>
              <a:buBlip>
                <a:blip r:embed="rId2"/>
              </a:buBlip>
              <a:defRPr sz="2800"/>
            </a:pPr>
            <a:r>
              <a:t>Revisar las preguntas y la información individualmente.  Ayuda mucho si distintas personas se “adueñan” de un tema o una diapositiva, según sus propios conocimientos.</a:t>
            </a:r>
          </a:p>
          <a:p>
            <a:pPr marL="357808" indent="-357808" defTabSz="528319">
              <a:spcBef>
                <a:spcPts val="3600"/>
              </a:spcBef>
              <a:buBlip>
                <a:blip r:embed="rId2"/>
              </a:buBlip>
              <a:defRPr sz="2800"/>
            </a:pPr>
            <a:r>
              <a:t>Luego, en el grupo, revisar paso a paso la información entregada en cada diapositiva, pensando, donde funcione, en cómo puede ser relevante esta mirada para sus trabajos LabVivo. Consideren cuáles son más teóricas o más prácticas, puesto que hay una relación importante entre ambos. ¡Cuesta! Lo sabemos.</a:t>
            </a:r>
          </a:p>
          <a:p>
            <a:pPr marL="357808" indent="-357808" defTabSz="528319">
              <a:spcBef>
                <a:spcPts val="3600"/>
              </a:spcBef>
              <a:buBlip>
                <a:blip r:embed="rId2"/>
              </a:buBlip>
              <a:defRPr sz="2800"/>
            </a:pPr>
            <a:r>
              <a:t>Revisen en detalle, repartiendo el tiempo equilibradamente entre los temas que quieren tratar. Reserven un tiempo relevante para elaborar sus preguntas, ya que el formato de la clase será un proceso de preguntas y respuestas, entre Uds. y les profesores. </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233" name="Table"/>
          <p:cNvGraphicFramePr/>
          <p:nvPr/>
        </p:nvGraphicFramePr>
        <p:xfrm>
          <a:off x="703861" y="902545"/>
          <a:ext cx="11381975" cy="8164756"/>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1649066"/>
                <a:gridCol w="9732907"/>
              </a:tblGrid>
              <a:tr h="1632950">
                <a:tc gridSpan="2">
                  <a:txBody>
                    <a:bodyPr/>
                    <a:lstStyle/>
                    <a:p>
                      <a:pPr defTabSz="914400">
                        <a:defRPr sz="1800">
                          <a:solidFill>
                            <a:srgbClr val="000000"/>
                          </a:solidFill>
                        </a:defRPr>
                      </a:pPr>
                      <a:r>
                        <a:rPr sz="3600">
                          <a:solidFill>
                            <a:srgbClr val="FFFFFF"/>
                          </a:solidFill>
                          <a:latin typeface="Optima"/>
                          <a:ea typeface="Optima"/>
                          <a:cs typeface="Optima"/>
                          <a:sym typeface="Optima"/>
                        </a:rPr>
                        <a:t>¿Qué es aprender?</a:t>
                      </a:r>
                    </a:p>
                  </a:txBody>
                  <a:tcPr marL="0" marR="0" marT="0" marB="0" anchor="ctr" anchorCtr="0" horzOverflow="overflow">
                    <a:lnL w="3175">
                      <a:solidFill>
                        <a:srgbClr val="FDF6DA"/>
                      </a:solidFill>
                      <a:miter lim="400000"/>
                    </a:lnL>
                    <a:lnR w="3175">
                      <a:solidFill>
                        <a:srgbClr val="FDF6DA"/>
                      </a:solidFill>
                      <a:miter lim="400000"/>
                    </a:lnR>
                  </a:tcPr>
                </a:tc>
                <a:tc hMerge="1">
                  <a:tcPr/>
                </a:tc>
              </a:tr>
              <a:tr h="1632950">
                <a:tc>
                  <a:txBody>
                    <a:bodyPr/>
                    <a:lstStyle/>
                    <a:p>
                      <a:pPr algn="l">
                        <a:defRPr sz="1800">
                          <a:solidFill>
                            <a:srgbClr val="000000"/>
                          </a:solidFill>
                        </a:defRPr>
                      </a:pPr>
                      <a:r>
                        <a:rPr sz="1600">
                          <a:solidFill>
                            <a:srgbClr val="FFFFFF"/>
                          </a:solidFill>
                          <a:sym typeface="Helvetica"/>
                        </a:rPr>
                        <a:t>1</a:t>
                      </a:r>
                    </a:p>
                  </a:txBody>
                  <a:tcPr marL="0" marR="0" marT="0" marB="0" anchor="ctr" anchorCtr="0" horzOverflow="overflow">
                    <a:lnL w="3175">
                      <a:solidFill>
                        <a:srgbClr val="FDF6DA"/>
                      </a:solidFill>
                      <a:miter lim="400000"/>
                    </a:lnL>
                    <a:lnR w="3175">
                      <a:solidFill>
                        <a:srgbClr val="FDF6DA"/>
                      </a:solidFill>
                      <a:miter lim="400000"/>
                    </a:lnR>
                    <a:lnB w="3175">
                      <a:solidFill>
                        <a:srgbClr val="FDF6DA"/>
                      </a:solidFill>
                      <a:miter lim="400000"/>
                    </a:lnB>
                    <a:solidFill>
                      <a:srgbClr val="A5C69B"/>
                    </a:solidFill>
                  </a:tcPr>
                </a:tc>
                <a:tc>
                  <a:txBody>
                    <a:bodyPr/>
                    <a:lstStyle/>
                    <a:p>
                      <a:pPr indent="228600">
                        <a:defRPr>
                          <a:sym typeface="Helvetica"/>
                        </a:defRPr>
                      </a:pPr>
                    </a:p>
                  </a:txBody>
                  <a:tcPr marL="0" marR="0" marT="0" marB="0" anchor="ctr" anchorCtr="0" horzOverflow="overflow">
                    <a:lnL w="3175">
                      <a:solidFill>
                        <a:srgbClr val="FDF6DA"/>
                      </a:solidFill>
                      <a:miter lim="400000"/>
                    </a:lnL>
                  </a:tcPr>
                </a:tc>
              </a:tr>
              <a:tr h="1632950">
                <a:tc>
                  <a:txBody>
                    <a:bodyPr/>
                    <a:lstStyle/>
                    <a:p>
                      <a:pPr algn="l">
                        <a:defRPr sz="1800">
                          <a:solidFill>
                            <a:srgbClr val="000000"/>
                          </a:solidFill>
                        </a:defRPr>
                      </a:pPr>
                      <a:r>
                        <a:rPr sz="1600">
                          <a:solidFill>
                            <a:srgbClr val="FFFFFF"/>
                          </a:solidFill>
                          <a:sym typeface="Helvetica"/>
                        </a:rPr>
                        <a:t>2</a:t>
                      </a:r>
                    </a:p>
                  </a:txBody>
                  <a:tcPr marL="0" marR="0" marT="0" marB="0" anchor="ctr" anchorCtr="0" horzOverflow="overflow">
                    <a:lnL w="3175">
                      <a:solidFill>
                        <a:srgbClr val="FDF6DA"/>
                      </a:solidFill>
                      <a:miter lim="400000"/>
                    </a:lnL>
                    <a:lnR w="3175">
                      <a:solidFill>
                        <a:srgbClr val="FDF6DA"/>
                      </a:solidFill>
                      <a:miter lim="400000"/>
                    </a:lnR>
                    <a:lnT w="3175">
                      <a:solidFill>
                        <a:srgbClr val="FDF6DA"/>
                      </a:solidFill>
                      <a:miter lim="400000"/>
                    </a:lnT>
                    <a:lnB w="3175">
                      <a:solidFill>
                        <a:srgbClr val="FDF6DA"/>
                      </a:solidFill>
                      <a:miter lim="400000"/>
                    </a:lnB>
                    <a:solidFill>
                      <a:srgbClr val="A5C69B"/>
                    </a:solidFill>
                  </a:tcPr>
                </a:tc>
                <a:tc>
                  <a:txBody>
                    <a:bodyPr/>
                    <a:lstStyle/>
                    <a:p>
                      <a:pPr indent="228600">
                        <a:defRPr>
                          <a:sym typeface="Helvetica"/>
                        </a:defRPr>
                      </a:pPr>
                    </a:p>
                  </a:txBody>
                  <a:tcPr marL="0" marR="0" marT="0" marB="0" anchor="ctr" anchorCtr="0" horzOverflow="overflow">
                    <a:lnL w="3175">
                      <a:solidFill>
                        <a:srgbClr val="FDF6DA"/>
                      </a:solidFill>
                      <a:miter lim="400000"/>
                    </a:lnL>
                  </a:tcPr>
                </a:tc>
              </a:tr>
              <a:tr h="1632950">
                <a:tc>
                  <a:txBody>
                    <a:bodyPr/>
                    <a:lstStyle/>
                    <a:p>
                      <a:pPr algn="l">
                        <a:defRPr sz="1800">
                          <a:solidFill>
                            <a:srgbClr val="000000"/>
                          </a:solidFill>
                        </a:defRPr>
                      </a:pPr>
                      <a:r>
                        <a:rPr sz="1600">
                          <a:solidFill>
                            <a:srgbClr val="FFFFFF"/>
                          </a:solidFill>
                          <a:sym typeface="Helvetica"/>
                        </a:rPr>
                        <a:t>3</a:t>
                      </a:r>
                    </a:p>
                  </a:txBody>
                  <a:tcPr marL="0" marR="0" marT="0" marB="0" anchor="ctr" anchorCtr="0" horzOverflow="overflow">
                    <a:lnL w="3175">
                      <a:solidFill>
                        <a:srgbClr val="FDF6DA"/>
                      </a:solidFill>
                      <a:miter lim="400000"/>
                    </a:lnL>
                    <a:lnR w="3175">
                      <a:solidFill>
                        <a:srgbClr val="FDF6DA"/>
                      </a:solidFill>
                      <a:miter lim="400000"/>
                    </a:lnR>
                    <a:lnT w="3175">
                      <a:solidFill>
                        <a:srgbClr val="FDF6DA"/>
                      </a:solidFill>
                      <a:miter lim="400000"/>
                    </a:lnT>
                    <a:lnB w="3175">
                      <a:solidFill>
                        <a:srgbClr val="FDF6DA"/>
                      </a:solidFill>
                      <a:miter lim="400000"/>
                    </a:lnB>
                    <a:solidFill>
                      <a:srgbClr val="A5C69B"/>
                    </a:solidFill>
                  </a:tcPr>
                </a:tc>
                <a:tc>
                  <a:txBody>
                    <a:bodyPr/>
                    <a:lstStyle/>
                    <a:p>
                      <a:pPr indent="228600">
                        <a:defRPr>
                          <a:sym typeface="Helvetica"/>
                        </a:defRPr>
                      </a:pPr>
                    </a:p>
                  </a:txBody>
                  <a:tcPr marL="0" marR="0" marT="0" marB="0" anchor="ctr" anchorCtr="0" horzOverflow="overflow">
                    <a:lnL w="3175">
                      <a:solidFill>
                        <a:srgbClr val="FDF6DA"/>
                      </a:solidFill>
                      <a:miter lim="400000"/>
                    </a:lnL>
                  </a:tcPr>
                </a:tc>
              </a:tr>
              <a:tr h="1632950">
                <a:tc>
                  <a:txBody>
                    <a:bodyPr/>
                    <a:lstStyle/>
                    <a:p>
                      <a:pPr algn="l">
                        <a:defRPr sz="1800">
                          <a:solidFill>
                            <a:srgbClr val="000000"/>
                          </a:solidFill>
                        </a:defRPr>
                      </a:pPr>
                      <a:r>
                        <a:rPr sz="1600">
                          <a:solidFill>
                            <a:srgbClr val="FFFFFF"/>
                          </a:solidFill>
                          <a:sym typeface="Helvetica"/>
                        </a:rPr>
                        <a:t>4</a:t>
                      </a:r>
                    </a:p>
                  </a:txBody>
                  <a:tcPr marL="0" marR="0" marT="0" marB="0" anchor="ctr" anchorCtr="0" horzOverflow="overflow">
                    <a:lnL w="3175">
                      <a:solidFill>
                        <a:srgbClr val="FDF6DA"/>
                      </a:solidFill>
                      <a:miter lim="400000"/>
                    </a:lnL>
                    <a:lnR w="3175">
                      <a:solidFill>
                        <a:srgbClr val="FDF6DA"/>
                      </a:solidFill>
                      <a:miter lim="400000"/>
                    </a:lnR>
                    <a:lnT w="3175">
                      <a:solidFill>
                        <a:srgbClr val="FDF6DA"/>
                      </a:solidFill>
                      <a:miter lim="400000"/>
                    </a:lnT>
                    <a:lnB w="3175">
                      <a:solidFill>
                        <a:srgbClr val="FDF6DA"/>
                      </a:solidFill>
                      <a:miter lim="400000"/>
                    </a:lnB>
                    <a:solidFill>
                      <a:srgbClr val="A5C69B"/>
                    </a:solidFill>
                  </a:tcPr>
                </a:tc>
                <a:tc>
                  <a:txBody>
                    <a:bodyPr/>
                    <a:lstStyle/>
                    <a:p>
                      <a:pPr indent="228600">
                        <a:defRPr>
                          <a:sym typeface="Helvetica"/>
                        </a:defRPr>
                      </a:pPr>
                    </a:p>
                  </a:txBody>
                  <a:tcPr marL="0" marR="0" marT="0" marB="0" anchor="ctr" anchorCtr="0" horzOverflow="overflow">
                    <a:lnL w="3175">
                      <a:solidFill>
                        <a:srgbClr val="FDF6DA"/>
                      </a:solidFill>
                      <a:miter lim="400000"/>
                    </a:lnL>
                  </a:tcPr>
                </a:tc>
              </a:tr>
            </a:tbl>
          </a:graphicData>
        </a:graphic>
      </p:graphicFrame>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Definiciones de Flyvbjerg (2001), Racionalidad, cuerpo e intuición en el aprendizaje humano."/>
          <p:cNvSpPr txBox="1"/>
          <p:nvPr>
            <p:ph type="title"/>
          </p:nvPr>
        </p:nvSpPr>
        <p:spPr>
          <a:xfrm>
            <a:off x="592235" y="346286"/>
            <a:ext cx="11820329" cy="1864300"/>
          </a:xfrm>
          <a:prstGeom prst="rect">
            <a:avLst/>
          </a:prstGeom>
          <a:solidFill>
            <a:schemeClr val="accent3"/>
          </a:solidFill>
          <a:ln w="38100">
            <a:solidFill>
              <a:srgbClr val="FFFFFF"/>
            </a:solidFill>
            <a:round/>
          </a:ln>
        </p:spPr>
        <p:txBody>
          <a:bodyPr anchor="ctr"/>
          <a:lstStyle>
            <a:lvl1pPr defTabSz="914400">
              <a:lnSpc>
                <a:spcPct val="100000"/>
              </a:lnSpc>
              <a:defRPr b="0" sz="3600">
                <a:solidFill>
                  <a:srgbClr val="FFFFFF"/>
                </a:solidFill>
                <a:latin typeface="Optima"/>
                <a:ea typeface="Optima"/>
                <a:cs typeface="Optima"/>
                <a:sym typeface="Optima"/>
              </a:defRPr>
            </a:lvl1pPr>
          </a:lstStyle>
          <a:p>
            <a:pPr/>
            <a:r>
              <a:t>Definiciones de Flyvbjerg (2001), Racionalidad, cuerpo e intuición en el aprendizaje humano.</a:t>
            </a:r>
          </a:p>
        </p:txBody>
      </p:sp>
      <p:pic>
        <p:nvPicPr>
          <p:cNvPr id="236" name="image1.png" descr="image1.png"/>
          <p:cNvPicPr>
            <a:picLocks noChangeAspect="1"/>
          </p:cNvPicPr>
          <p:nvPr/>
        </p:nvPicPr>
        <p:blipFill>
          <a:blip r:embed="rId2">
            <a:extLst/>
          </a:blip>
          <a:stretch>
            <a:fillRect/>
          </a:stretch>
        </p:blipFill>
        <p:spPr>
          <a:xfrm>
            <a:off x="619125" y="2517774"/>
            <a:ext cx="8001767" cy="6567762"/>
          </a:xfrm>
          <a:prstGeom prst="rect">
            <a:avLst/>
          </a:prstGeom>
          <a:ln w="12700">
            <a:miter lim="400000"/>
          </a:ln>
        </p:spPr>
      </p:pic>
      <p:graphicFrame>
        <p:nvGraphicFramePr>
          <p:cNvPr id="237" name="Table"/>
          <p:cNvGraphicFramePr/>
          <p:nvPr/>
        </p:nvGraphicFramePr>
        <p:xfrm>
          <a:off x="5974362" y="2923513"/>
          <a:ext cx="6206674" cy="5222881"/>
        </p:xfrm>
        <a:graphic xmlns:a="http://schemas.openxmlformats.org/drawingml/2006/main">
          <a:graphicData uri="http://schemas.openxmlformats.org/drawingml/2006/table">
            <a:tbl>
              <a:tblPr firstCol="1" firstRow="0" lastCol="0" lastRow="0" bandCol="0" bandRow="1" rtl="0">
                <a:tableStyleId>{4C3C2611-4C71-4FC5-86AE-919BDF0F9419}</a:tableStyleId>
              </a:tblPr>
              <a:tblGrid>
                <a:gridCol w="2605891"/>
                <a:gridCol w="3600782"/>
              </a:tblGrid>
              <a:tr h="1087756">
                <a:tc>
                  <a:txBody>
                    <a:bodyPr/>
                    <a:lstStyle/>
                    <a:p>
                      <a:pPr>
                        <a:defRPr sz="1800">
                          <a:solidFill>
                            <a:srgbClr val="000000"/>
                          </a:solidFill>
                        </a:defRPr>
                      </a:pPr>
                      <a:r>
                        <a:rPr sz="1600">
                          <a:solidFill>
                            <a:srgbClr val="FFFFFF"/>
                          </a:solidFill>
                          <a:sym typeface="Helvetica"/>
                        </a:rPr>
                        <a:t>Experto</a:t>
                      </a:r>
                    </a:p>
                  </a:txBody>
                  <a:tcPr marL="0" marR="0" marT="0" marB="0" anchor="ctr" anchorCtr="0" horzOverflow="overflow">
                    <a:lnL w="12700">
                      <a:solidFill>
                        <a:schemeClr val="accent3">
                          <a:satOff val="-3528"/>
                          <a:lumOff val="-10784"/>
                        </a:schemeClr>
                      </a:solidFill>
                      <a:miter lim="400000"/>
                    </a:lnL>
                    <a:lnR w="12700">
                      <a:solidFill>
                        <a:schemeClr val="accent3">
                          <a:satOff val="-3528"/>
                          <a:lumOff val="-10784"/>
                        </a:schemeClr>
                      </a:solidFill>
                      <a:miter lim="400000"/>
                    </a:lnR>
                    <a:lnT w="12700">
                      <a:solidFill>
                        <a:schemeClr val="accent3">
                          <a:satOff val="-3528"/>
                          <a:lumOff val="-10784"/>
                        </a:schemeClr>
                      </a:solidFill>
                      <a:miter lim="400000"/>
                    </a:lnT>
                    <a:lnB w="12700">
                      <a:solidFill>
                        <a:schemeClr val="accent3">
                          <a:satOff val="-3528"/>
                          <a:lumOff val="-10784"/>
                        </a:schemeClr>
                      </a:solidFill>
                      <a:miter lim="400000"/>
                    </a:lnB>
                    <a:solidFill>
                      <a:schemeClr val="accent3">
                        <a:satOff val="-3528"/>
                        <a:lumOff val="-10784"/>
                      </a:schemeClr>
                    </a:solidFill>
                  </a:tcPr>
                </a:tc>
                <a:tc>
                  <a:txBody>
                    <a:bodyPr/>
                    <a:lstStyle/>
                    <a:p>
                      <a:pPr indent="228600">
                        <a:defRPr sz="1800">
                          <a:solidFill>
                            <a:srgbClr val="000000"/>
                          </a:solidFill>
                        </a:defRPr>
                      </a:pPr>
                      <a:r>
                        <a:rPr sz="1400">
                          <a:latin typeface="Optima"/>
                          <a:ea typeface="Optima"/>
                          <a:cs typeface="Optima"/>
                          <a:sym typeface="Optima"/>
                        </a:rPr>
                        <a:t>Experiencia íntima proveniente de diferentes situaciones, tocando metas y perspectivas similares, pero exigiendo decisiones tácticas distintas. Interpretación fluida, nivel virtuosidad, intuitiva, holística, acción sincrónica.</a:t>
                      </a:r>
                    </a:p>
                  </a:txBody>
                  <a:tcPr marL="0" marR="0" marT="0" marB="0" anchor="ctr" anchorCtr="0" horzOverflow="overflow">
                    <a:lnL w="12700">
                      <a:solidFill>
                        <a:schemeClr val="accent3">
                          <a:satOff val="-3528"/>
                          <a:lumOff val="-10784"/>
                        </a:schemeClr>
                      </a:solidFill>
                      <a:miter lim="400000"/>
                    </a:lnL>
                    <a:lnR w="12700">
                      <a:solidFill>
                        <a:schemeClr val="accent3">
                          <a:satOff val="-3528"/>
                          <a:lumOff val="-10784"/>
                        </a:schemeClr>
                      </a:solidFill>
                      <a:miter lim="400000"/>
                    </a:lnR>
                    <a:lnT w="12700">
                      <a:solidFill>
                        <a:schemeClr val="accent3">
                          <a:satOff val="-3528"/>
                          <a:lumOff val="-10784"/>
                        </a:schemeClr>
                      </a:solidFill>
                      <a:miter lim="400000"/>
                    </a:lnT>
                    <a:lnB w="12700">
                      <a:solidFill>
                        <a:schemeClr val="accent3">
                          <a:satOff val="-3528"/>
                          <a:lumOff val="-10784"/>
                        </a:schemeClr>
                      </a:solidFill>
                      <a:miter lim="400000"/>
                    </a:lnB>
                  </a:tcPr>
                </a:tc>
              </a:tr>
              <a:tr h="1303656">
                <a:tc>
                  <a:txBody>
                    <a:bodyPr/>
                    <a:lstStyle/>
                    <a:p>
                      <a:pPr>
                        <a:defRPr sz="1800">
                          <a:solidFill>
                            <a:srgbClr val="000000"/>
                          </a:solidFill>
                        </a:defRPr>
                      </a:pPr>
                      <a:r>
                        <a:rPr sz="1600">
                          <a:solidFill>
                            <a:srgbClr val="FFFFFF"/>
                          </a:solidFill>
                          <a:sym typeface="Helvetica"/>
                        </a:rPr>
                        <a:t>Intérprete proficiente</a:t>
                      </a:r>
                    </a:p>
                  </a:txBody>
                  <a:tcPr marL="0" marR="0" marT="0" marB="0" anchor="ctr" anchorCtr="0" horzOverflow="overflow">
                    <a:lnL w="12700">
                      <a:solidFill>
                        <a:schemeClr val="accent3">
                          <a:satOff val="-3528"/>
                          <a:lumOff val="-10784"/>
                        </a:schemeClr>
                      </a:solidFill>
                      <a:miter lim="400000"/>
                    </a:lnL>
                    <a:lnR w="12700">
                      <a:solidFill>
                        <a:schemeClr val="accent3">
                          <a:satOff val="-3528"/>
                          <a:lumOff val="-10784"/>
                        </a:schemeClr>
                      </a:solidFill>
                      <a:miter lim="400000"/>
                    </a:lnR>
                    <a:lnT w="12700">
                      <a:solidFill>
                        <a:schemeClr val="accent3">
                          <a:satOff val="-3528"/>
                          <a:lumOff val="-10784"/>
                        </a:schemeClr>
                      </a:solidFill>
                      <a:miter lim="400000"/>
                    </a:lnT>
                    <a:lnB w="12700">
                      <a:solidFill>
                        <a:schemeClr val="accent3">
                          <a:satOff val="-3528"/>
                          <a:lumOff val="-10784"/>
                        </a:schemeClr>
                      </a:solidFill>
                      <a:miter lim="400000"/>
                    </a:lnB>
                    <a:solidFill>
                      <a:schemeClr val="accent3">
                        <a:satOff val="-3528"/>
                        <a:lumOff val="-10784"/>
                      </a:schemeClr>
                    </a:solidFill>
                  </a:tcPr>
                </a:tc>
                <a:tc>
                  <a:txBody>
                    <a:bodyPr/>
                    <a:lstStyle/>
                    <a:p>
                      <a:pPr indent="228600">
                        <a:defRPr sz="1800">
                          <a:solidFill>
                            <a:srgbClr val="000000"/>
                          </a:solidFill>
                        </a:defRPr>
                      </a:pPr>
                      <a:r>
                        <a:rPr sz="1400">
                          <a:latin typeface="Optima"/>
                          <a:ea typeface="Optima"/>
                          <a:cs typeface="Optima"/>
                          <a:sym typeface="Optima"/>
                        </a:rPr>
                        <a:t>Más allá de la racionalidad analítica: la toma de decisiones es continua, no secuencial, intérprete profundamente involucrado en sus acciones, su perspectiva ha evolucionado con la experiencia. Involucramiento profundamente intuitivo, interactúa con la toma de decisiones analítica y racional.</a:t>
                      </a:r>
                    </a:p>
                  </a:txBody>
                  <a:tcPr marL="0" marR="0" marT="0" marB="0" anchor="ctr" anchorCtr="0" horzOverflow="overflow">
                    <a:lnL w="12700">
                      <a:solidFill>
                        <a:schemeClr val="accent3">
                          <a:satOff val="-3528"/>
                          <a:lumOff val="-10784"/>
                        </a:schemeClr>
                      </a:solidFill>
                      <a:miter lim="400000"/>
                    </a:lnL>
                    <a:lnR w="12700">
                      <a:solidFill>
                        <a:schemeClr val="accent3">
                          <a:satOff val="-3528"/>
                          <a:lumOff val="-10784"/>
                        </a:schemeClr>
                      </a:solidFill>
                      <a:miter lim="400000"/>
                    </a:lnR>
                    <a:lnT w="12700">
                      <a:solidFill>
                        <a:schemeClr val="accent3">
                          <a:satOff val="-3528"/>
                          <a:lumOff val="-10784"/>
                        </a:schemeClr>
                      </a:solidFill>
                      <a:miter lim="400000"/>
                    </a:lnT>
                    <a:lnB w="12700">
                      <a:solidFill>
                        <a:schemeClr val="accent3">
                          <a:satOff val="-3528"/>
                          <a:lumOff val="-10784"/>
                        </a:schemeClr>
                      </a:solidFill>
                      <a:miter lim="400000"/>
                    </a:lnB>
                  </a:tcPr>
                </a:tc>
              </a:tr>
              <a:tr h="1303656">
                <a:tc>
                  <a:txBody>
                    <a:bodyPr/>
                    <a:lstStyle/>
                    <a:p>
                      <a:pPr>
                        <a:defRPr sz="1800">
                          <a:solidFill>
                            <a:srgbClr val="000000"/>
                          </a:solidFill>
                        </a:defRPr>
                      </a:pPr>
                      <a:r>
                        <a:rPr sz="1600">
                          <a:solidFill>
                            <a:srgbClr val="FFFFFF"/>
                          </a:solidFill>
                          <a:sym typeface="Helvetica"/>
                        </a:rPr>
                        <a:t>Intérprete competente</a:t>
                      </a:r>
                    </a:p>
                  </a:txBody>
                  <a:tcPr marL="0" marR="0" marT="0" marB="0" anchor="ctr" anchorCtr="0" horzOverflow="overflow">
                    <a:lnL w="12700">
                      <a:solidFill>
                        <a:schemeClr val="accent3">
                          <a:satOff val="-3528"/>
                          <a:lumOff val="-10784"/>
                        </a:schemeClr>
                      </a:solidFill>
                      <a:miter lim="400000"/>
                    </a:lnL>
                    <a:lnR w="12700">
                      <a:solidFill>
                        <a:schemeClr val="accent3">
                          <a:satOff val="-3528"/>
                          <a:lumOff val="-10784"/>
                        </a:schemeClr>
                      </a:solidFill>
                      <a:miter lim="400000"/>
                    </a:lnR>
                    <a:lnT w="12700">
                      <a:solidFill>
                        <a:schemeClr val="accent3">
                          <a:satOff val="-3528"/>
                          <a:lumOff val="-10784"/>
                        </a:schemeClr>
                      </a:solidFill>
                      <a:miter lim="400000"/>
                    </a:lnT>
                    <a:lnB w="12700">
                      <a:solidFill>
                        <a:schemeClr val="accent3">
                          <a:satOff val="-3528"/>
                          <a:lumOff val="-10784"/>
                        </a:schemeClr>
                      </a:solidFill>
                      <a:miter lim="400000"/>
                    </a:lnB>
                    <a:solidFill>
                      <a:schemeClr val="accent3">
                        <a:satOff val="-3528"/>
                        <a:lumOff val="-10784"/>
                      </a:schemeClr>
                    </a:solidFill>
                  </a:tcPr>
                </a:tc>
                <a:tc>
                  <a:txBody>
                    <a:bodyPr/>
                    <a:lstStyle/>
                    <a:p>
                      <a:pPr indent="228600">
                        <a:defRPr sz="1800">
                          <a:solidFill>
                            <a:srgbClr val="000000"/>
                          </a:solidFill>
                        </a:defRPr>
                      </a:pPr>
                      <a:r>
                        <a:rPr sz="1400">
                          <a:latin typeface="Optima"/>
                          <a:ea typeface="Optima"/>
                          <a:cs typeface="Optima"/>
                          <a:sym typeface="Optima"/>
                        </a:rPr>
                        <a:t>Se piensa, se actúa rápidamente, intuitiva, holística, interpretativa, más allá de las formas racionales de resolver problemas. Se involucra al cuerpo, la velocidad, un conocimiento íntimo de casos concretos es central. Ej. Andar en bici por tu barrio.</a:t>
                      </a:r>
                    </a:p>
                  </a:txBody>
                  <a:tcPr marL="0" marR="0" marT="0" marB="0" anchor="ctr" anchorCtr="0" horzOverflow="overflow">
                    <a:lnL w="12700">
                      <a:solidFill>
                        <a:schemeClr val="accent3">
                          <a:satOff val="-3528"/>
                          <a:lumOff val="-10784"/>
                        </a:schemeClr>
                      </a:solidFill>
                      <a:miter lim="400000"/>
                    </a:lnL>
                    <a:lnR w="12700">
                      <a:solidFill>
                        <a:schemeClr val="accent3">
                          <a:satOff val="-3528"/>
                          <a:lumOff val="-10784"/>
                        </a:schemeClr>
                      </a:solidFill>
                      <a:miter lim="400000"/>
                    </a:lnR>
                    <a:lnT w="12700">
                      <a:solidFill>
                        <a:schemeClr val="accent3">
                          <a:satOff val="-3528"/>
                          <a:lumOff val="-10784"/>
                        </a:schemeClr>
                      </a:solidFill>
                      <a:miter lim="400000"/>
                    </a:lnT>
                    <a:lnB w="12700">
                      <a:solidFill>
                        <a:schemeClr val="accent3">
                          <a:satOff val="-3528"/>
                          <a:lumOff val="-10784"/>
                        </a:schemeClr>
                      </a:solidFill>
                      <a:miter lim="400000"/>
                    </a:lnB>
                  </a:tcPr>
                </a:tc>
              </a:tr>
              <a:tr h="871856">
                <a:tc>
                  <a:txBody>
                    <a:bodyPr/>
                    <a:lstStyle/>
                    <a:p>
                      <a:pPr>
                        <a:defRPr sz="1800">
                          <a:solidFill>
                            <a:srgbClr val="000000"/>
                          </a:solidFill>
                        </a:defRPr>
                      </a:pPr>
                      <a:r>
                        <a:rPr sz="1600">
                          <a:solidFill>
                            <a:srgbClr val="FFFFFF"/>
                          </a:solidFill>
                          <a:sym typeface="Helvetica"/>
                        </a:rPr>
                        <a:t>Principiante avanzado</a:t>
                      </a:r>
                    </a:p>
                  </a:txBody>
                  <a:tcPr marL="0" marR="0" marT="0" marB="0" anchor="ctr" anchorCtr="0" horzOverflow="overflow">
                    <a:lnL w="12700">
                      <a:solidFill>
                        <a:schemeClr val="accent3">
                          <a:satOff val="-3528"/>
                          <a:lumOff val="-10784"/>
                        </a:schemeClr>
                      </a:solidFill>
                      <a:miter lim="400000"/>
                    </a:lnL>
                    <a:lnR w="12700">
                      <a:solidFill>
                        <a:schemeClr val="accent3">
                          <a:satOff val="-3528"/>
                          <a:lumOff val="-10784"/>
                        </a:schemeClr>
                      </a:solidFill>
                      <a:miter lim="400000"/>
                    </a:lnR>
                    <a:lnT w="12700">
                      <a:solidFill>
                        <a:schemeClr val="accent3">
                          <a:satOff val="-3528"/>
                          <a:lumOff val="-10784"/>
                        </a:schemeClr>
                      </a:solidFill>
                      <a:miter lim="400000"/>
                    </a:lnT>
                    <a:lnB w="12700">
                      <a:solidFill>
                        <a:schemeClr val="accent3">
                          <a:satOff val="-3528"/>
                          <a:lumOff val="-10784"/>
                        </a:schemeClr>
                      </a:solidFill>
                      <a:miter lim="400000"/>
                    </a:lnB>
                    <a:solidFill>
                      <a:schemeClr val="accent3">
                        <a:satOff val="-3528"/>
                        <a:lumOff val="-10784"/>
                      </a:schemeClr>
                    </a:solidFill>
                  </a:tcPr>
                </a:tc>
                <a:tc>
                  <a:txBody>
                    <a:bodyPr/>
                    <a:lstStyle/>
                    <a:p>
                      <a:pPr indent="228600">
                        <a:defRPr sz="1800">
                          <a:solidFill>
                            <a:srgbClr val="000000"/>
                          </a:solidFill>
                        </a:defRPr>
                      </a:pPr>
                      <a:r>
                        <a:rPr sz="1400">
                          <a:latin typeface="Optima"/>
                          <a:ea typeface="Optima"/>
                          <a:cs typeface="Optima"/>
                          <a:sym typeface="Optima"/>
                        </a:rPr>
                        <a:t>Experiencia de la vida real. Conducta situacional, o sea profundamente asociada a las situaciones, el contexto. Se sabe cuando estirar o romper las reglas. Proceso de probar, cometer errores.</a:t>
                      </a:r>
                    </a:p>
                  </a:txBody>
                  <a:tcPr marL="0" marR="0" marT="0" marB="0" anchor="ctr" anchorCtr="0" horzOverflow="overflow">
                    <a:lnL w="12700">
                      <a:solidFill>
                        <a:schemeClr val="accent3">
                          <a:satOff val="-3528"/>
                          <a:lumOff val="-10784"/>
                        </a:schemeClr>
                      </a:solidFill>
                      <a:miter lim="400000"/>
                    </a:lnL>
                    <a:lnR w="12700">
                      <a:solidFill>
                        <a:schemeClr val="accent3">
                          <a:satOff val="-3528"/>
                          <a:lumOff val="-10784"/>
                        </a:schemeClr>
                      </a:solidFill>
                      <a:miter lim="400000"/>
                    </a:lnR>
                    <a:lnT w="12700">
                      <a:solidFill>
                        <a:schemeClr val="accent3">
                          <a:satOff val="-3528"/>
                          <a:lumOff val="-10784"/>
                        </a:schemeClr>
                      </a:solidFill>
                      <a:miter lim="400000"/>
                    </a:lnT>
                    <a:lnB w="12700">
                      <a:solidFill>
                        <a:schemeClr val="accent3">
                          <a:satOff val="-3528"/>
                          <a:lumOff val="-10784"/>
                        </a:schemeClr>
                      </a:solidFill>
                      <a:miter lim="400000"/>
                    </a:lnB>
                  </a:tcPr>
                </a:tc>
              </a:tr>
              <a:tr h="655956">
                <a:tc>
                  <a:txBody>
                    <a:bodyPr/>
                    <a:lstStyle/>
                    <a:p>
                      <a:pPr>
                        <a:defRPr sz="1800">
                          <a:solidFill>
                            <a:srgbClr val="000000"/>
                          </a:solidFill>
                        </a:defRPr>
                      </a:pPr>
                      <a:r>
                        <a:rPr sz="1600">
                          <a:solidFill>
                            <a:srgbClr val="FFFFFF"/>
                          </a:solidFill>
                          <a:sym typeface="Helvetica"/>
                        </a:rPr>
                        <a:t>Novato</a:t>
                      </a:r>
                    </a:p>
                  </a:txBody>
                  <a:tcPr marL="0" marR="0" marT="0" marB="0" anchor="ctr" anchorCtr="0" horzOverflow="overflow">
                    <a:lnL w="12700">
                      <a:solidFill>
                        <a:schemeClr val="accent3">
                          <a:satOff val="-3528"/>
                          <a:lumOff val="-10784"/>
                        </a:schemeClr>
                      </a:solidFill>
                      <a:miter lim="400000"/>
                    </a:lnL>
                    <a:lnR w="12700">
                      <a:solidFill>
                        <a:schemeClr val="accent3">
                          <a:satOff val="-3528"/>
                          <a:lumOff val="-10784"/>
                        </a:schemeClr>
                      </a:solidFill>
                      <a:miter lim="400000"/>
                    </a:lnR>
                    <a:lnT w="12700">
                      <a:solidFill>
                        <a:schemeClr val="accent3">
                          <a:satOff val="-3528"/>
                          <a:lumOff val="-10784"/>
                        </a:schemeClr>
                      </a:solidFill>
                      <a:miter lim="400000"/>
                    </a:lnT>
                    <a:lnB w="12700">
                      <a:solidFill>
                        <a:schemeClr val="accent3">
                          <a:satOff val="-3528"/>
                          <a:lumOff val="-10784"/>
                        </a:schemeClr>
                      </a:solidFill>
                      <a:miter lim="400000"/>
                    </a:lnB>
                    <a:solidFill>
                      <a:schemeClr val="accent3">
                        <a:satOff val="-3528"/>
                        <a:lumOff val="-10784"/>
                      </a:schemeClr>
                    </a:solidFill>
                  </a:tcPr>
                </a:tc>
                <a:tc>
                  <a:txBody>
                    <a:bodyPr/>
                    <a:lstStyle/>
                    <a:p>
                      <a:pPr indent="228600">
                        <a:defRPr sz="1800">
                          <a:solidFill>
                            <a:srgbClr val="000000"/>
                          </a:solidFill>
                        </a:defRPr>
                      </a:pPr>
                      <a:r>
                        <a:rPr sz="1400">
                          <a:latin typeface="Optima"/>
                          <a:ea typeface="Optima"/>
                          <a:cs typeface="Optima"/>
                          <a:sym typeface="Optima"/>
                        </a:rPr>
                        <a:t>Enfoca un solo problema y desarrolla habilidades para resolverlo. Su aprendizaje se evalúa según cuán bien sigue las reglas. </a:t>
                      </a:r>
                    </a:p>
                  </a:txBody>
                  <a:tcPr marL="0" marR="0" marT="0" marB="0" anchor="ctr" anchorCtr="0" horzOverflow="overflow">
                    <a:lnL w="12700">
                      <a:solidFill>
                        <a:schemeClr val="accent3">
                          <a:satOff val="-3528"/>
                          <a:lumOff val="-10784"/>
                        </a:schemeClr>
                      </a:solidFill>
                      <a:miter lim="400000"/>
                    </a:lnL>
                    <a:lnR w="12700">
                      <a:solidFill>
                        <a:schemeClr val="accent3">
                          <a:satOff val="-3528"/>
                          <a:lumOff val="-10784"/>
                        </a:schemeClr>
                      </a:solidFill>
                      <a:miter lim="400000"/>
                    </a:lnR>
                    <a:lnT w="12700">
                      <a:solidFill>
                        <a:schemeClr val="accent3">
                          <a:satOff val="-3528"/>
                          <a:lumOff val="-10784"/>
                        </a:schemeClr>
                      </a:solidFill>
                      <a:miter lim="400000"/>
                    </a:lnT>
                    <a:lnB w="12700">
                      <a:solidFill>
                        <a:schemeClr val="accent3">
                          <a:satOff val="-3528"/>
                          <a:lumOff val="-10784"/>
                        </a:schemeClr>
                      </a:solidFill>
                      <a:miter lim="400000"/>
                    </a:lnB>
                  </a:tcPr>
                </a:tc>
              </a:tr>
            </a:tbl>
          </a:graphicData>
        </a:graphic>
      </p:graphicFrame>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New_Template3">
  <a:themeElements>
    <a:clrScheme name="New_Template3">
      <a:dk1>
        <a:srgbClr val="000000"/>
      </a:dk1>
      <a:lt1>
        <a:srgbClr val="FFFFFF"/>
      </a:lt1>
      <a:dk2>
        <a:srgbClr val="A7A7A7"/>
      </a:dk2>
      <a:lt2>
        <a:srgbClr val="535353"/>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Helvetica Neue"/>
        <a:ea typeface="Helvetica Neue"/>
        <a:cs typeface="Helvetica Neue"/>
      </a:majorFont>
      <a:minorFont>
        <a:latin typeface="Helvetica"/>
        <a:ea typeface="Helvetica"/>
        <a:cs typeface="Helvetica"/>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27091" tIns="27091" rIns="27091" bIns="27091"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21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27091" tIns="27091" rIns="27091" bIns="27091"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3">
  <a:themeElements>
    <a:clrScheme name="New_Template3">
      <a:dk1>
        <a:srgbClr val="000000"/>
      </a:dk1>
      <a:lt1>
        <a:srgbClr val="FFFFFF"/>
      </a:lt1>
      <a:dk2>
        <a:srgbClr val="A7A7A7"/>
      </a:dk2>
      <a:lt2>
        <a:srgbClr val="535353"/>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Helvetica Neue"/>
        <a:ea typeface="Helvetica Neue"/>
        <a:cs typeface="Helvetica Neue"/>
      </a:majorFont>
      <a:minorFont>
        <a:latin typeface="Helvetica"/>
        <a:ea typeface="Helvetica"/>
        <a:cs typeface="Helvetica"/>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27091" tIns="27091" rIns="27091" bIns="27091"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21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27091" tIns="27091" rIns="27091" bIns="27091"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