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73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ctr" defTabSz="1733973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ctr" defTabSz="1733973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ctr" defTabSz="1733973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ctr" defTabSz="1733973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ctr" defTabSz="1733973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ctr" defTabSz="1733973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ctr" defTabSz="1733973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ctr" defTabSz="1733973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5EE"/>
          </a:solidFill>
        </a:fill>
      </a:tcStyle>
    </a:wholeTbl>
    <a:band2H>
      <a:tcTxStyle b="def" i="def"/>
      <a:tcStyle>
        <a:tcBdr/>
        <a:fill>
          <a:solidFill>
            <a:srgbClr val="E8EB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5EE"/>
          </a:solidFill>
        </a:fill>
      </a:tcStyle>
    </a:wholeTbl>
    <a:band2H>
      <a:tcTxStyle b="def" i="def"/>
      <a:tcStyle>
        <a:tcBdr/>
        <a:fill>
          <a:solidFill>
            <a:srgbClr val="E8EB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EE5CD"/>
          </a:solidFill>
        </a:fill>
      </a:tcStyle>
    </a:wholeTbl>
    <a:band2H>
      <a:tcTxStyle b="def" i="def"/>
      <a:tcStyle>
        <a:tcBdr/>
        <a:fill>
          <a:solidFill>
            <a:srgbClr val="E8F2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D3E5"/>
          </a:solidFill>
        </a:fill>
      </a:tcStyle>
    </a:wholeTbl>
    <a:band2H>
      <a:tcTxStyle b="def" i="def"/>
      <a:tcStyle>
        <a:tcBdr/>
        <a:fill>
          <a:solidFill>
            <a:srgbClr val="ECEAF3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hape 18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/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21" hasCustomPrompt="1"/>
          </p:nvPr>
        </p:nvSpPr>
        <p:spPr>
          <a:xfrm>
            <a:off x="650238" y="5255240"/>
            <a:ext cx="11704323" cy="1200320"/>
          </a:xfrm>
          <a:prstGeom prst="rect">
            <a:avLst/>
          </a:prstGeom>
        </p:spPr>
        <p:txBody>
          <a:bodyPr/>
          <a:lstStyle>
            <a:lvl1pPr defTabSz="587022">
              <a:defRPr spc="-100" sz="4200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Presentation Subtitle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650238" y="2953173"/>
            <a:ext cx="11704325" cy="3522134"/>
          </a:xfrm>
          <a:prstGeom prst="rect">
            <a:avLst/>
          </a:prstGeom>
        </p:spPr>
        <p:txBody>
          <a:bodyPr anchor="ctr"/>
          <a:lstStyle>
            <a:lvl1pPr defTabSz="1733973">
              <a:lnSpc>
                <a:spcPct val="80000"/>
              </a:lnSpc>
              <a:defRPr spc="0" sz="90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defTabSz="1733973">
              <a:lnSpc>
                <a:spcPct val="80000"/>
              </a:lnSpc>
              <a:defRPr spc="0" sz="90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defTabSz="1733973">
              <a:lnSpc>
                <a:spcPct val="80000"/>
              </a:lnSpc>
              <a:defRPr spc="0" sz="90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defTabSz="1733973">
              <a:lnSpc>
                <a:spcPct val="80000"/>
              </a:lnSpc>
              <a:defRPr spc="0" sz="90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defTabSz="1733973">
              <a:lnSpc>
                <a:spcPct val="80000"/>
              </a:lnSpc>
              <a:defRPr spc="0" sz="90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xfrm>
            <a:off x="6372945" y="7940467"/>
            <a:ext cx="258909" cy="28100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sz="quarter" idx="1" hasCustomPrompt="1"/>
          </p:nvPr>
        </p:nvSpPr>
        <p:spPr>
          <a:xfrm>
            <a:off x="650238" y="5732393"/>
            <a:ext cx="11704325" cy="444063"/>
          </a:xfrm>
          <a:prstGeom prst="rect">
            <a:avLst/>
          </a:prstGeom>
        </p:spPr>
        <p:txBody>
          <a:bodyPr/>
          <a:lstStyle>
            <a:lvl1pPr defTabSz="469617">
              <a:defRPr spc="-24" sz="2400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defTabSz="469617">
              <a:defRPr spc="-24" sz="2400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defTabSz="469617">
              <a:defRPr spc="-24" sz="2400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defTabSz="469617">
              <a:defRPr spc="-24" sz="2400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defTabSz="469617">
              <a:defRPr spc="-24" sz="2400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Fact information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Body Level One…"/>
          <p:cNvSpPr txBox="1"/>
          <p:nvPr>
            <p:ph type="body" sz="half" idx="21" hasCustomPrompt="1"/>
          </p:nvPr>
        </p:nvSpPr>
        <p:spPr>
          <a:xfrm>
            <a:off x="650238" y="3466924"/>
            <a:ext cx="11704323" cy="2277180"/>
          </a:xfrm>
          <a:prstGeom prst="rect">
            <a:avLst/>
          </a:prstGeom>
        </p:spPr>
        <p:txBody>
          <a:bodyPr anchor="b"/>
          <a:lstStyle/>
          <a:p>
            <a:pPr lvl="4" indent="885139" defTabSz="305179">
              <a:lnSpc>
                <a:spcPct val="80000"/>
              </a:lnSpc>
              <a:defRPr spc="0" sz="2772">
                <a:latin typeface="Canela Bold"/>
                <a:ea typeface="Canela Bold"/>
                <a:cs typeface="Canela Bold"/>
                <a:sym typeface="Canela Bold"/>
              </a:defRPr>
            </a:pPr>
            <a:r>
              <a:t>100%
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xfrm>
            <a:off x="6372945" y="7940467"/>
            <a:ext cx="258909" cy="28100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/>
          <p:nvPr>
            <p:ph type="body" sz="quarter" idx="1" hasCustomPrompt="1"/>
          </p:nvPr>
        </p:nvSpPr>
        <p:spPr>
          <a:xfrm>
            <a:off x="650238" y="7139227"/>
            <a:ext cx="11704325" cy="444063"/>
          </a:xfrm>
          <a:prstGeom prst="rect">
            <a:avLst/>
          </a:prstGeom>
        </p:spPr>
        <p:txBody>
          <a:bodyPr anchor="ctr"/>
          <a:lstStyle>
            <a:lvl1pPr defTabSz="469617">
              <a:defRPr spc="-24" sz="2400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defTabSz="469617">
              <a:defRPr spc="-24" sz="2400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defTabSz="469617">
              <a:defRPr spc="-24" sz="2400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defTabSz="469617">
              <a:defRPr spc="-24" sz="2400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defTabSz="469617">
              <a:defRPr spc="-24" sz="2400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Attribution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Body Level One…"/>
          <p:cNvSpPr txBox="1"/>
          <p:nvPr>
            <p:ph type="body" sz="half" idx="21" hasCustomPrompt="1"/>
          </p:nvPr>
        </p:nvSpPr>
        <p:spPr>
          <a:xfrm>
            <a:off x="650238" y="3447624"/>
            <a:ext cx="11704323" cy="2355431"/>
          </a:xfrm>
          <a:prstGeom prst="rect">
            <a:avLst/>
          </a:prstGeom>
        </p:spPr>
        <p:txBody>
          <a:bodyPr anchor="ctr"/>
          <a:lstStyle/>
          <a:p>
            <a:pPr lvl="4" indent="2258567" defTabSz="849646">
              <a:lnSpc>
                <a:spcPct val="80000"/>
              </a:lnSpc>
              <a:defRPr spc="0" sz="2800">
                <a:latin typeface="Canela Bold"/>
                <a:ea typeface="Canela Bold"/>
                <a:cs typeface="Canela Bold"/>
                <a:sym typeface="Canela Bold"/>
              </a:defRPr>
            </a:pPr>
            <a:r>
              <a:t>“Notable Quote”
</a:t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941297804_1296x1457.jpg"/>
          <p:cNvSpPr/>
          <p:nvPr>
            <p:ph type="pic" sz="quarter" idx="21"/>
          </p:nvPr>
        </p:nvSpPr>
        <p:spPr>
          <a:xfrm>
            <a:off x="8397240" y="4196134"/>
            <a:ext cx="3928220" cy="44162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915009552_2264x1509.jpg"/>
          <p:cNvSpPr/>
          <p:nvPr>
            <p:ph type="pic" sz="quarter" idx="22"/>
          </p:nvPr>
        </p:nvSpPr>
        <p:spPr>
          <a:xfrm>
            <a:off x="8194040" y="1896533"/>
            <a:ext cx="4328163" cy="28848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740519873_3318x2212.jpg"/>
          <p:cNvSpPr/>
          <p:nvPr>
            <p:ph type="pic" idx="23"/>
          </p:nvPr>
        </p:nvSpPr>
        <p:spPr>
          <a:xfrm>
            <a:off x="-33868" y="1896533"/>
            <a:ext cx="8940804" cy="59605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740519873_3318x2212.jpg"/>
          <p:cNvSpPr/>
          <p:nvPr>
            <p:ph type="pic" idx="21"/>
          </p:nvPr>
        </p:nvSpPr>
        <p:spPr>
          <a:xfrm>
            <a:off x="677332" y="993422"/>
            <a:ext cx="11650135" cy="776675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/>
          <p:nvPr>
            <p:ph type="title"/>
          </p:nvPr>
        </p:nvSpPr>
        <p:spPr>
          <a:xfrm>
            <a:off x="975358" y="3029935"/>
            <a:ext cx="11054083" cy="2090705"/>
          </a:xfrm>
          <a:prstGeom prst="rect">
            <a:avLst/>
          </a:prstGeom>
        </p:spPr>
        <p:txBody>
          <a:bodyPr lIns="65022" tIns="65022" rIns="65022" bIns="65022" anchor="ctr"/>
          <a:lstStyle>
            <a:lvl1pPr defTabSz="1300480">
              <a:lnSpc>
                <a:spcPct val="100000"/>
              </a:lnSpc>
              <a:defRPr spc="0" sz="6200">
                <a:solidFill>
                  <a:srgbClr val="205867"/>
                </a:solidFill>
                <a:latin typeface="Futura Lt BT"/>
                <a:ea typeface="Futura Lt BT"/>
                <a:cs typeface="Futura Lt BT"/>
                <a:sym typeface="Futura Lt B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0" name="Body Level One…"/>
          <p:cNvSpPr txBox="1"/>
          <p:nvPr>
            <p:ph type="body" sz="quarter" idx="1"/>
          </p:nvPr>
        </p:nvSpPr>
        <p:spPr>
          <a:xfrm>
            <a:off x="1950717" y="5527040"/>
            <a:ext cx="9103364" cy="2492589"/>
          </a:xfrm>
          <a:prstGeom prst="rect">
            <a:avLst/>
          </a:prstGeom>
        </p:spPr>
        <p:txBody>
          <a:bodyPr lIns="65022" tIns="65022" rIns="65022" bIns="65022"/>
          <a:lstStyle>
            <a:lvl1pPr defTabSz="1300480">
              <a:spcBef>
                <a:spcPts val="1000"/>
              </a:spcBef>
              <a:defRPr spc="0" sz="4400">
                <a:solidFill>
                  <a:srgbClr val="8A989F"/>
                </a:solidFill>
                <a:latin typeface="FuturaBook Ro"/>
                <a:ea typeface="FuturaBook Ro"/>
                <a:cs typeface="FuturaBook Ro"/>
                <a:sym typeface="FuturaBook Ro"/>
              </a:defRPr>
            </a:lvl1pPr>
            <a:lvl2pPr defTabSz="1300480">
              <a:spcBef>
                <a:spcPts val="1000"/>
              </a:spcBef>
              <a:defRPr spc="0" sz="4400">
                <a:solidFill>
                  <a:srgbClr val="8A989F"/>
                </a:solidFill>
                <a:latin typeface="FuturaBook Ro"/>
                <a:ea typeface="FuturaBook Ro"/>
                <a:cs typeface="FuturaBook Ro"/>
                <a:sym typeface="FuturaBook Ro"/>
              </a:defRPr>
            </a:lvl2pPr>
            <a:lvl3pPr defTabSz="1300480">
              <a:spcBef>
                <a:spcPts val="1000"/>
              </a:spcBef>
              <a:defRPr spc="0" sz="4400">
                <a:solidFill>
                  <a:srgbClr val="8A989F"/>
                </a:solidFill>
                <a:latin typeface="FuturaBook Ro"/>
                <a:ea typeface="FuturaBook Ro"/>
                <a:cs typeface="FuturaBook Ro"/>
                <a:sym typeface="FuturaBook Ro"/>
              </a:defRPr>
            </a:lvl3pPr>
            <a:lvl4pPr defTabSz="1300480">
              <a:spcBef>
                <a:spcPts val="1000"/>
              </a:spcBef>
              <a:defRPr spc="0" sz="4400">
                <a:solidFill>
                  <a:srgbClr val="8A989F"/>
                </a:solidFill>
                <a:latin typeface="FuturaBook Ro"/>
                <a:ea typeface="FuturaBook Ro"/>
                <a:cs typeface="FuturaBook Ro"/>
                <a:sym typeface="FuturaBook Ro"/>
              </a:defRPr>
            </a:lvl4pPr>
            <a:lvl5pPr defTabSz="1300480">
              <a:spcBef>
                <a:spcPts val="1000"/>
              </a:spcBef>
              <a:defRPr spc="0" sz="4400">
                <a:solidFill>
                  <a:srgbClr val="8A989F"/>
                </a:solidFill>
                <a:latin typeface="FuturaBook Ro"/>
                <a:ea typeface="FuturaBook Ro"/>
                <a:cs typeface="FuturaBook Ro"/>
                <a:sym typeface="FuturaBook R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/>
          <p:nvPr>
            <p:ph type="sldNum" sz="quarter" idx="2"/>
          </p:nvPr>
        </p:nvSpPr>
        <p:spPr>
          <a:xfrm>
            <a:off x="11929290" y="9082364"/>
            <a:ext cx="425271" cy="434845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r" defTabSz="1300480">
              <a:defRPr sz="2000">
                <a:solidFill>
                  <a:srgbClr val="8A989F"/>
                </a:solidFill>
                <a:latin typeface="FuturaBook Ro"/>
                <a:ea typeface="FuturaBook Ro"/>
                <a:cs typeface="FuturaBook Ro"/>
                <a:sym typeface="FuturaBook R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Line"/>
          <p:cNvSpPr/>
          <p:nvPr/>
        </p:nvSpPr>
        <p:spPr>
          <a:xfrm>
            <a:off x="507999" y="2578100"/>
            <a:ext cx="1198880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59" name="Line"/>
          <p:cNvSpPr/>
          <p:nvPr/>
        </p:nvSpPr>
        <p:spPr>
          <a:xfrm flipV="1">
            <a:off x="507999" y="9245596"/>
            <a:ext cx="11988802" cy="5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60" name="Line"/>
          <p:cNvSpPr/>
          <p:nvPr/>
        </p:nvSpPr>
        <p:spPr>
          <a:xfrm flipV="1">
            <a:off x="507999" y="508000"/>
            <a:ext cx="11988802" cy="3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61" name="Title Text"/>
          <p:cNvSpPr txBox="1"/>
          <p:nvPr>
            <p:ph type="title"/>
          </p:nvPr>
        </p:nvSpPr>
        <p:spPr>
          <a:xfrm>
            <a:off x="508000" y="596900"/>
            <a:ext cx="11988800" cy="190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l" defTabSz="584200">
              <a:lnSpc>
                <a:spcPct val="90000"/>
              </a:lnSpc>
              <a:defRPr cap="all" spc="0" sz="6400">
                <a:solidFill>
                  <a:srgbClr val="60606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2" name="Body Level One…"/>
          <p:cNvSpPr txBox="1"/>
          <p:nvPr>
            <p:ph type="body" idx="1"/>
          </p:nvPr>
        </p:nvSpPr>
        <p:spPr>
          <a:xfrm>
            <a:off x="508000" y="3035300"/>
            <a:ext cx="11988800" cy="57277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419100" indent="-419100" algn="l" defTabSz="584200">
              <a:spcBef>
                <a:spcPts val="4200"/>
              </a:spcBef>
              <a:buSzPct val="30000"/>
              <a:buBlip>
                <a:blip r:embed="rId3"/>
              </a:buBlip>
              <a:defRPr spc="0" sz="3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838200" indent="-419100" algn="l" defTabSz="584200">
              <a:spcBef>
                <a:spcPts val="4200"/>
              </a:spcBef>
              <a:buSzPct val="30000"/>
              <a:buBlip>
                <a:blip r:embed="rId3"/>
              </a:buBlip>
              <a:defRPr spc="0" sz="3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257300" indent="-419100" algn="l" defTabSz="584200">
              <a:spcBef>
                <a:spcPts val="4200"/>
              </a:spcBef>
              <a:buSzPct val="30000"/>
              <a:buBlip>
                <a:blip r:embed="rId3"/>
              </a:buBlip>
              <a:defRPr spc="0" sz="3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76400" indent="-419100" algn="l" defTabSz="584200">
              <a:spcBef>
                <a:spcPts val="4200"/>
              </a:spcBef>
              <a:buSzPct val="30000"/>
              <a:buBlip>
                <a:blip r:embed="rId3"/>
              </a:buBlip>
              <a:defRPr spc="0" sz="3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95500" indent="-419100" algn="l" defTabSz="584200">
              <a:spcBef>
                <a:spcPts val="4200"/>
              </a:spcBef>
              <a:buSzPct val="30000"/>
              <a:buBlip>
                <a:blip r:embed="rId3"/>
              </a:buBlip>
              <a:defRPr spc="0" sz="3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" name="Slide Number"/>
          <p:cNvSpPr txBox="1"/>
          <p:nvPr>
            <p:ph type="sldNum" sz="quarter" idx="2"/>
          </p:nvPr>
        </p:nvSpPr>
        <p:spPr>
          <a:xfrm>
            <a:off x="12166701" y="8763000"/>
            <a:ext cx="342901" cy="368300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584200">
              <a:defRPr sz="18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Line"/>
          <p:cNvSpPr/>
          <p:nvPr/>
        </p:nvSpPr>
        <p:spPr>
          <a:xfrm flipV="1">
            <a:off x="507999" y="9245597"/>
            <a:ext cx="11988801" cy="4"/>
          </a:xfrm>
          <a:prstGeom prst="line">
            <a:avLst/>
          </a:prstGeom>
          <a:ln w="635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lnSpc>
                <a:spcPct val="100000"/>
              </a:lnSpc>
              <a:defRPr sz="1100"/>
            </a:pPr>
          </a:p>
        </p:txBody>
      </p:sp>
      <p:sp>
        <p:nvSpPr>
          <p:cNvPr id="171" name="Line"/>
          <p:cNvSpPr/>
          <p:nvPr/>
        </p:nvSpPr>
        <p:spPr>
          <a:xfrm flipV="1">
            <a:off x="507999" y="507999"/>
            <a:ext cx="11988801" cy="1"/>
          </a:xfrm>
          <a:prstGeom prst="line">
            <a:avLst/>
          </a:prstGeom>
          <a:ln w="3175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lnSpc>
                <a:spcPct val="100000"/>
              </a:lnSpc>
              <a:defRPr sz="1100"/>
            </a:pPr>
          </a:p>
        </p:txBody>
      </p:sp>
      <p:sp>
        <p:nvSpPr>
          <p:cNvPr id="172" name="Image"/>
          <p:cNvSpPr/>
          <p:nvPr>
            <p:ph type="pic" idx="21"/>
          </p:nvPr>
        </p:nvSpPr>
        <p:spPr>
          <a:xfrm>
            <a:off x="622299" y="101599"/>
            <a:ext cx="11760202" cy="784013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73" name="Title Text"/>
          <p:cNvSpPr txBox="1"/>
          <p:nvPr>
            <p:ph type="title"/>
          </p:nvPr>
        </p:nvSpPr>
        <p:spPr>
          <a:xfrm>
            <a:off x="507999" y="7099300"/>
            <a:ext cx="11988802" cy="1117601"/>
          </a:xfrm>
          <a:prstGeom prst="rect">
            <a:avLst/>
          </a:prstGeom>
        </p:spPr>
        <p:txBody>
          <a:bodyPr lIns="50800" tIns="50800" rIns="50800" bIns="50800"/>
          <a:lstStyle>
            <a:lvl1pPr algn="l" defTabSz="584200">
              <a:lnSpc>
                <a:spcPct val="90000"/>
              </a:lnSpc>
              <a:defRPr cap="all" spc="0" sz="6200">
                <a:solidFill>
                  <a:srgbClr val="60606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4" name="Body Level One…"/>
          <p:cNvSpPr txBox="1"/>
          <p:nvPr>
            <p:ph type="body" sz="quarter" idx="1"/>
          </p:nvPr>
        </p:nvSpPr>
        <p:spPr>
          <a:xfrm>
            <a:off x="507999" y="8267700"/>
            <a:ext cx="11988802" cy="838201"/>
          </a:xfrm>
          <a:prstGeom prst="rect">
            <a:avLst/>
          </a:prstGeom>
        </p:spPr>
        <p:txBody>
          <a:bodyPr lIns="50800" tIns="50800" rIns="50800" bIns="50800"/>
          <a:lstStyle>
            <a:lvl1pPr algn="l" defTabSz="584200">
              <a:lnSpc>
                <a:spcPct val="120000"/>
              </a:lnSpc>
              <a:defRPr spc="0" sz="22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algn="l" defTabSz="584200">
              <a:lnSpc>
                <a:spcPct val="120000"/>
              </a:lnSpc>
              <a:defRPr spc="0" sz="22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algn="l" defTabSz="584200">
              <a:lnSpc>
                <a:spcPct val="120000"/>
              </a:lnSpc>
              <a:defRPr spc="0" sz="22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algn="l" defTabSz="584200">
              <a:lnSpc>
                <a:spcPct val="120000"/>
              </a:lnSpc>
              <a:defRPr spc="0" sz="22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algn="l" defTabSz="584200">
              <a:lnSpc>
                <a:spcPct val="120000"/>
              </a:lnSpc>
              <a:defRPr spc="0" sz="22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" name="Slide Number"/>
          <p:cNvSpPr txBox="1"/>
          <p:nvPr>
            <p:ph type="sldNum" sz="quarter" idx="2"/>
          </p:nvPr>
        </p:nvSpPr>
        <p:spPr>
          <a:xfrm>
            <a:off x="12179401" y="8763000"/>
            <a:ext cx="317501" cy="342901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584200">
              <a:defRPr sz="16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740519873_3318x2212.jpg"/>
          <p:cNvSpPr/>
          <p:nvPr>
            <p:ph type="pic" idx="21"/>
          </p:nvPr>
        </p:nvSpPr>
        <p:spPr>
          <a:xfrm>
            <a:off x="-3" y="541866"/>
            <a:ext cx="13004805" cy="86698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650238" y="5256105"/>
            <a:ext cx="11704325" cy="1201129"/>
          </a:xfrm>
          <a:prstGeom prst="rect">
            <a:avLst/>
          </a:prstGeom>
        </p:spPr>
        <p:txBody>
          <a:bodyPr/>
          <a:lstStyle>
            <a:lvl1pPr defTabSz="587022">
              <a:defRPr spc="-42" sz="42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defTabSz="587022">
              <a:defRPr spc="-42" sz="42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defTabSz="587022">
              <a:defRPr spc="-42" sz="42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defTabSz="587022">
              <a:defRPr spc="-42" sz="42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defTabSz="587022">
              <a:defRPr spc="-42" sz="42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Author and Date"/>
          <p:cNvSpPr txBox="1"/>
          <p:nvPr>
            <p:ph type="body" sz="quarter" idx="22" hasCustomPrompt="1"/>
          </p:nvPr>
        </p:nvSpPr>
        <p:spPr>
          <a:xfrm>
            <a:off x="650238" y="7613225"/>
            <a:ext cx="11704323" cy="323091"/>
          </a:xfrm>
          <a:prstGeom prst="rect">
            <a:avLst/>
          </a:prstGeom>
        </p:spPr>
        <p:txBody>
          <a:bodyPr/>
          <a:lstStyle>
            <a:lvl1pPr>
              <a:defRPr spc="-100">
                <a:solidFill>
                  <a:srgbClr val="FFFFFF"/>
                </a:solidFill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xfrm>
            <a:off x="6372945" y="7940467"/>
            <a:ext cx="258909" cy="2810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648264" y="3664587"/>
            <a:ext cx="5203915" cy="1354670"/>
          </a:xfrm>
          <a:prstGeom prst="rect">
            <a:avLst/>
          </a:prstGeom>
        </p:spPr>
        <p:txBody>
          <a:bodyPr/>
          <a:lstStyle>
            <a:lvl1pPr>
              <a:defRPr spc="-58" sz="5800"/>
            </a:lvl1pPr>
          </a:lstStyle>
          <a:p>
            <a:pPr/>
            <a:r>
              <a:t>Slide Title</a:t>
            </a:r>
          </a:p>
        </p:txBody>
      </p:sp>
      <p:sp>
        <p:nvSpPr>
          <p:cNvPr id="33" name="Image"/>
          <p:cNvSpPr/>
          <p:nvPr>
            <p:ph type="pic" idx="21"/>
          </p:nvPr>
        </p:nvSpPr>
        <p:spPr>
          <a:xfrm>
            <a:off x="4951305" y="1896533"/>
            <a:ext cx="8934031" cy="59605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650238" y="4961466"/>
            <a:ext cx="5201924" cy="2888830"/>
          </a:xfrm>
          <a:prstGeom prst="rect">
            <a:avLst/>
          </a:prstGeom>
        </p:spPr>
        <p:txBody>
          <a:bodyPr/>
          <a:lstStyle>
            <a:lvl1pPr defTabSz="587022">
              <a:defRPr spc="-29" sz="3000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defTabSz="587022">
              <a:defRPr spc="-29" sz="3000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defTabSz="587022">
              <a:defRPr spc="-29" sz="3000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defTabSz="587022">
              <a:defRPr spc="-29" sz="3000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defTabSz="587022">
              <a:defRPr spc="-29" sz="3000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6372945" y="7940467"/>
            <a:ext cx="258909" cy="28100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xfrm>
            <a:off x="650238" y="304959"/>
            <a:ext cx="11704325" cy="921177"/>
          </a:xfrm>
          <a:prstGeom prst="rect">
            <a:avLst/>
          </a:prstGeom>
        </p:spPr>
        <p:txBody>
          <a:bodyPr anchor="t"/>
          <a:lstStyle>
            <a:lvl1pPr>
              <a:defRPr spc="-58" sz="5800"/>
            </a:lvl1pPr>
          </a:lstStyle>
          <a:p>
            <a:pPr/>
            <a:r>
              <a:t>Slide Title</a:t>
            </a:r>
          </a:p>
        </p:txBody>
      </p:sp>
      <p:sp>
        <p:nvSpPr>
          <p:cNvPr id="43" name="Body Level One…"/>
          <p:cNvSpPr txBox="1"/>
          <p:nvPr>
            <p:ph type="body" idx="1" hasCustomPrompt="1"/>
          </p:nvPr>
        </p:nvSpPr>
        <p:spPr>
          <a:xfrm>
            <a:off x="650238" y="3359572"/>
            <a:ext cx="11705911" cy="4524591"/>
          </a:xfrm>
          <a:prstGeom prst="rect">
            <a:avLst/>
          </a:prstGeom>
        </p:spPr>
        <p:txBody>
          <a:bodyPr/>
          <a:lstStyle>
            <a:lvl1pPr marL="372338" indent="-372338" algn="l" defTabSz="1733930">
              <a:lnSpc>
                <a:spcPct val="90000"/>
              </a:lnSpc>
              <a:spcBef>
                <a:spcPts val="1700"/>
              </a:spcBef>
              <a:buSzPct val="150000"/>
              <a:buChar char="•"/>
              <a:defRPr spc="0" sz="3000"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918438" indent="-372338" algn="l" defTabSz="1733930">
              <a:lnSpc>
                <a:spcPct val="90000"/>
              </a:lnSpc>
              <a:spcBef>
                <a:spcPts val="1700"/>
              </a:spcBef>
              <a:buSzPct val="150000"/>
              <a:buChar char="•"/>
              <a:defRPr spc="0" sz="3000"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1464538" indent="-372338" algn="l" defTabSz="1733930">
              <a:lnSpc>
                <a:spcPct val="90000"/>
              </a:lnSpc>
              <a:spcBef>
                <a:spcPts val="1700"/>
              </a:spcBef>
              <a:buSzPct val="150000"/>
              <a:buChar char="•"/>
              <a:defRPr spc="0" sz="3000"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2010640" indent="-372340" algn="l" defTabSz="1733930">
              <a:lnSpc>
                <a:spcPct val="90000"/>
              </a:lnSpc>
              <a:spcBef>
                <a:spcPts val="1700"/>
              </a:spcBef>
              <a:buSzPct val="150000"/>
              <a:buChar char="•"/>
              <a:defRPr spc="0" sz="3000"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2556740" indent="-372340" algn="l" defTabSz="1733930">
              <a:lnSpc>
                <a:spcPct val="90000"/>
              </a:lnSpc>
              <a:spcBef>
                <a:spcPts val="1700"/>
              </a:spcBef>
              <a:buSzPct val="150000"/>
              <a:buChar char="•"/>
              <a:defRPr spc="0" sz="3000"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Slide Subtitle"/>
          <p:cNvSpPr txBox="1"/>
          <p:nvPr>
            <p:ph type="body" sz="quarter" idx="21" hasCustomPrompt="1"/>
          </p:nvPr>
        </p:nvSpPr>
        <p:spPr>
          <a:xfrm>
            <a:off x="650238" y="1221311"/>
            <a:ext cx="11704323" cy="444061"/>
          </a:xfrm>
          <a:prstGeom prst="rect">
            <a:avLst/>
          </a:prstGeom>
        </p:spPr>
        <p:txBody>
          <a:bodyPr/>
          <a:lstStyle>
            <a:lvl1pPr defTabSz="469617">
              <a:defRPr spc="-100" sz="2400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xfrm>
            <a:off x="6372945" y="7940467"/>
            <a:ext cx="258909" cy="28100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xfrm>
            <a:off x="650238" y="3359572"/>
            <a:ext cx="11704325" cy="4526480"/>
          </a:xfrm>
          <a:prstGeom prst="rect">
            <a:avLst/>
          </a:prstGeom>
        </p:spPr>
        <p:txBody>
          <a:bodyPr numCol="2" spcCol="1364470"/>
          <a:lstStyle>
            <a:lvl1pPr marL="372338" indent="-372338" algn="l" defTabSz="1733930">
              <a:lnSpc>
                <a:spcPct val="90000"/>
              </a:lnSpc>
              <a:spcBef>
                <a:spcPts val="1700"/>
              </a:spcBef>
              <a:buSzPct val="150000"/>
              <a:buChar char="•"/>
              <a:defRPr spc="0" sz="3000"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918438" indent="-372338" algn="l" defTabSz="1733930">
              <a:lnSpc>
                <a:spcPct val="90000"/>
              </a:lnSpc>
              <a:spcBef>
                <a:spcPts val="1700"/>
              </a:spcBef>
              <a:buSzPct val="150000"/>
              <a:buChar char="•"/>
              <a:defRPr spc="0" sz="3000"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1464538" indent="-372338" algn="l" defTabSz="1733930">
              <a:lnSpc>
                <a:spcPct val="90000"/>
              </a:lnSpc>
              <a:spcBef>
                <a:spcPts val="1700"/>
              </a:spcBef>
              <a:buSzPct val="150000"/>
              <a:buChar char="•"/>
              <a:defRPr spc="0" sz="3000"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2010640" indent="-372340" algn="l" defTabSz="1733930">
              <a:lnSpc>
                <a:spcPct val="90000"/>
              </a:lnSpc>
              <a:spcBef>
                <a:spcPts val="1700"/>
              </a:spcBef>
              <a:buSzPct val="150000"/>
              <a:buChar char="•"/>
              <a:defRPr spc="0" sz="3000"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2556740" indent="-372340" algn="l" defTabSz="1733930">
              <a:lnSpc>
                <a:spcPct val="90000"/>
              </a:lnSpc>
              <a:spcBef>
                <a:spcPts val="1700"/>
              </a:spcBef>
              <a:buSzPct val="150000"/>
              <a:buChar char="•"/>
              <a:defRPr spc="0" sz="3000"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650238" y="1632373"/>
            <a:ext cx="5201924" cy="853443"/>
          </a:xfrm>
          <a:prstGeom prst="rect">
            <a:avLst/>
          </a:prstGeom>
        </p:spPr>
        <p:txBody>
          <a:bodyPr anchor="t"/>
          <a:lstStyle>
            <a:lvl1pPr>
              <a:defRPr spc="-58" sz="5800"/>
            </a:lvl1pPr>
          </a:lstStyle>
          <a:p>
            <a:pPr/>
            <a:r>
              <a:t>Slide Title</a:t>
            </a:r>
          </a:p>
        </p:txBody>
      </p:sp>
      <p:sp>
        <p:nvSpPr>
          <p:cNvPr id="61" name="Image"/>
          <p:cNvSpPr/>
          <p:nvPr>
            <p:ph type="pic" sz="half" idx="21"/>
          </p:nvPr>
        </p:nvSpPr>
        <p:spPr>
          <a:xfrm>
            <a:off x="6502744" y="1602445"/>
            <a:ext cx="5852163" cy="65758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2" name="Body Level One…"/>
          <p:cNvSpPr txBox="1"/>
          <p:nvPr>
            <p:ph type="body" sz="quarter" idx="1" hasCustomPrompt="1"/>
          </p:nvPr>
        </p:nvSpPr>
        <p:spPr>
          <a:xfrm>
            <a:off x="650238" y="2492586"/>
            <a:ext cx="5204041" cy="444063"/>
          </a:xfrm>
          <a:prstGeom prst="rect">
            <a:avLst/>
          </a:prstGeom>
        </p:spPr>
        <p:txBody>
          <a:bodyPr/>
          <a:lstStyle>
            <a:lvl1pPr defTabSz="469617">
              <a:defRPr spc="-24" sz="2400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defTabSz="469617">
              <a:defRPr spc="-24" sz="2400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defTabSz="469617">
              <a:defRPr spc="-24" sz="2400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defTabSz="469617">
              <a:defRPr spc="-24" sz="2400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defTabSz="469617">
              <a:defRPr spc="-24" sz="2400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Body Level One…"/>
          <p:cNvSpPr txBox="1"/>
          <p:nvPr>
            <p:ph type="body" sz="quarter" idx="22" hasCustomPrompt="1"/>
          </p:nvPr>
        </p:nvSpPr>
        <p:spPr>
          <a:xfrm>
            <a:off x="650237" y="3364917"/>
            <a:ext cx="5204042" cy="4471832"/>
          </a:xfrm>
          <a:prstGeom prst="rect">
            <a:avLst/>
          </a:prstGeom>
        </p:spPr>
        <p:txBody>
          <a:bodyPr/>
          <a:lstStyle>
            <a:lvl1pPr marL="372338" indent="-372338" algn="l" defTabSz="1733930">
              <a:lnSpc>
                <a:spcPct val="90000"/>
              </a:lnSpc>
              <a:spcBef>
                <a:spcPts val="1700"/>
              </a:spcBef>
              <a:buSzPct val="150000"/>
              <a:buChar char="•"/>
              <a:defRPr spc="0" sz="3000"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</a:lstStyle>
          <a:p>
            <a:pPr/>
            <a:r>
              <a:t>Slide bullet text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xfrm>
            <a:off x="6376332" y="7940467"/>
            <a:ext cx="258909" cy="28100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650238" y="2948408"/>
            <a:ext cx="11704325" cy="3522138"/>
          </a:xfrm>
          <a:prstGeom prst="rect">
            <a:avLst/>
          </a:prstGeom>
        </p:spPr>
        <p:txBody>
          <a:bodyPr anchor="ctr"/>
          <a:lstStyle>
            <a:lvl1pPr>
              <a:defRPr spc="0"/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650238" y="593528"/>
            <a:ext cx="11704325" cy="921175"/>
          </a:xfrm>
          <a:prstGeom prst="rect">
            <a:avLst/>
          </a:prstGeom>
        </p:spPr>
        <p:txBody>
          <a:bodyPr anchor="t"/>
          <a:lstStyle>
            <a:lvl1pPr>
              <a:defRPr spc="-58" sz="5800"/>
            </a:lvl1pPr>
          </a:lstStyle>
          <a:p>
            <a:pPr/>
            <a:r>
              <a:t>Slide Title</a:t>
            </a:r>
          </a:p>
        </p:txBody>
      </p:sp>
      <p:sp>
        <p:nvSpPr>
          <p:cNvPr id="80" name="Body Level One…"/>
          <p:cNvSpPr txBox="1"/>
          <p:nvPr>
            <p:ph type="body" sz="quarter" idx="1" hasCustomPrompt="1"/>
          </p:nvPr>
        </p:nvSpPr>
        <p:spPr>
          <a:xfrm>
            <a:off x="650238" y="1740735"/>
            <a:ext cx="11704325" cy="444063"/>
          </a:xfrm>
          <a:prstGeom prst="rect">
            <a:avLst/>
          </a:prstGeom>
        </p:spPr>
        <p:txBody>
          <a:bodyPr/>
          <a:lstStyle>
            <a:lvl1pPr defTabSz="469617">
              <a:defRPr spc="-24" sz="2400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defTabSz="469617">
              <a:defRPr spc="-24" sz="2400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defTabSz="469617">
              <a:defRPr spc="-24" sz="2400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defTabSz="469617">
              <a:defRPr spc="-24" sz="2400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defTabSz="469617">
              <a:defRPr spc="-24" sz="2400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650238" y="1632373"/>
            <a:ext cx="11704325" cy="921176"/>
          </a:xfrm>
          <a:prstGeom prst="rect">
            <a:avLst/>
          </a:prstGeom>
        </p:spPr>
        <p:txBody>
          <a:bodyPr anchor="t"/>
          <a:lstStyle>
            <a:lvl1pPr>
              <a:defRPr spc="-58" sz="5800"/>
            </a:lvl1pPr>
          </a:lstStyle>
          <a:p>
            <a:pPr/>
            <a:r>
              <a:t>Agenda Title</a:t>
            </a:r>
          </a:p>
        </p:txBody>
      </p:sp>
      <p:sp>
        <p:nvSpPr>
          <p:cNvPr id="89" name="Body Level One…"/>
          <p:cNvSpPr txBox="1"/>
          <p:nvPr>
            <p:ph type="body" idx="1" hasCustomPrompt="1"/>
          </p:nvPr>
        </p:nvSpPr>
        <p:spPr>
          <a:xfrm>
            <a:off x="650238" y="3359572"/>
            <a:ext cx="11704325" cy="4472295"/>
          </a:xfrm>
          <a:prstGeom prst="rect">
            <a:avLst/>
          </a:prstGeom>
        </p:spPr>
        <p:txBody>
          <a:bodyPr/>
          <a:lstStyle>
            <a:lvl1pPr algn="l" defTabSz="587022">
              <a:spcBef>
                <a:spcPts val="1700"/>
              </a:spcBef>
              <a:defRPr spc="-96" sz="4800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algn="l" defTabSz="587022">
              <a:spcBef>
                <a:spcPts val="1700"/>
              </a:spcBef>
              <a:defRPr spc="-96" sz="4800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algn="l" defTabSz="587022">
              <a:spcBef>
                <a:spcPts val="1700"/>
              </a:spcBef>
              <a:defRPr spc="-96" sz="4800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algn="l" defTabSz="587022">
              <a:spcBef>
                <a:spcPts val="1700"/>
              </a:spcBef>
              <a:defRPr spc="-96" sz="4800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algn="l" defTabSz="587022">
              <a:spcBef>
                <a:spcPts val="1700"/>
              </a:spcBef>
              <a:defRPr spc="-96" sz="4800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Agenda Subtitle"/>
          <p:cNvSpPr txBox="1"/>
          <p:nvPr>
            <p:ph type="body" sz="quarter" idx="21" hasCustomPrompt="1"/>
          </p:nvPr>
        </p:nvSpPr>
        <p:spPr>
          <a:xfrm>
            <a:off x="650238" y="2492326"/>
            <a:ext cx="11704323" cy="444061"/>
          </a:xfrm>
          <a:prstGeom prst="rect">
            <a:avLst/>
          </a:prstGeom>
        </p:spPr>
        <p:txBody>
          <a:bodyPr/>
          <a:lstStyle>
            <a:lvl1pPr defTabSz="469617">
              <a:defRPr spc="-100" sz="2400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Agenda Subtitle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650238" y="7611819"/>
            <a:ext cx="11704323" cy="323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1" tIns="27091" rIns="27091" bIns="27091">
            <a:normAutofit fontScale="100000" lnSpcReduction="0"/>
          </a:bodyPr>
          <a:lstStyle/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Presentation Title"/>
          <p:cNvSpPr txBox="1"/>
          <p:nvPr>
            <p:ph type="title" hasCustomPrompt="1"/>
          </p:nvPr>
        </p:nvSpPr>
        <p:spPr>
          <a:xfrm>
            <a:off x="650238" y="3108959"/>
            <a:ext cx="11704325" cy="227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1" tIns="27091" rIns="27091" bIns="27091" anchor="b">
            <a:normAutofit fontScale="100000" lnSpcReduction="0"/>
          </a:bodyPr>
          <a:lstStyle/>
          <a:p>
            <a:pPr/>
            <a:r>
              <a:t>Presentation Title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74977" y="7940467"/>
            <a:ext cx="258909" cy="281007"/>
          </a:xfrm>
          <a:prstGeom prst="rect">
            <a:avLst/>
          </a:prstGeom>
          <a:ln w="12700">
            <a:miter lim="400000"/>
          </a:ln>
        </p:spPr>
        <p:txBody>
          <a:bodyPr wrap="none" lIns="27091" tIns="27091" rIns="27091" bIns="27091" anchor="b">
            <a:spAutoFit/>
          </a:bodyPr>
          <a:lstStyle>
            <a:lvl1pPr defTabSz="415430">
              <a:lnSpc>
                <a:spcPct val="100000"/>
              </a:lnSpc>
              <a:defRPr sz="1400">
                <a:solidFill>
                  <a:srgbClr val="5E5E5E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transition xmlns:p14="http://schemas.microsoft.com/office/powerpoint/2010/main" spd="med" advClick="1"/>
  <p:txStyles>
    <p:titleStyle>
      <a:lvl1pPr marL="0" marR="0" indent="0" algn="ctr" defTabSz="173397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90" strike="noStrike" sz="9000" u="none">
          <a:solidFill>
            <a:srgbClr val="000000"/>
          </a:solidFill>
          <a:uFillTx/>
          <a:latin typeface="Canela Bold"/>
          <a:ea typeface="Canela Bold"/>
          <a:cs typeface="Canela Bold"/>
          <a:sym typeface="Canela Bold"/>
        </a:defRPr>
      </a:lvl1pPr>
      <a:lvl2pPr marL="0" marR="0" indent="0" algn="ctr" defTabSz="173397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90" strike="noStrike" sz="9000" u="none">
          <a:solidFill>
            <a:srgbClr val="000000"/>
          </a:solidFill>
          <a:uFillTx/>
          <a:latin typeface="Canela Bold"/>
          <a:ea typeface="Canela Bold"/>
          <a:cs typeface="Canela Bold"/>
          <a:sym typeface="Canela Bold"/>
        </a:defRPr>
      </a:lvl2pPr>
      <a:lvl3pPr marL="0" marR="0" indent="0" algn="ctr" defTabSz="173397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90" strike="noStrike" sz="9000" u="none">
          <a:solidFill>
            <a:srgbClr val="000000"/>
          </a:solidFill>
          <a:uFillTx/>
          <a:latin typeface="Canela Bold"/>
          <a:ea typeface="Canela Bold"/>
          <a:cs typeface="Canela Bold"/>
          <a:sym typeface="Canela Bold"/>
        </a:defRPr>
      </a:lvl3pPr>
      <a:lvl4pPr marL="0" marR="0" indent="0" algn="ctr" defTabSz="173397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90" strike="noStrike" sz="9000" u="none">
          <a:solidFill>
            <a:srgbClr val="000000"/>
          </a:solidFill>
          <a:uFillTx/>
          <a:latin typeface="Canela Bold"/>
          <a:ea typeface="Canela Bold"/>
          <a:cs typeface="Canela Bold"/>
          <a:sym typeface="Canela Bold"/>
        </a:defRPr>
      </a:lvl4pPr>
      <a:lvl5pPr marL="0" marR="0" indent="0" algn="ctr" defTabSz="173397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90" strike="noStrike" sz="9000" u="none">
          <a:solidFill>
            <a:srgbClr val="000000"/>
          </a:solidFill>
          <a:uFillTx/>
          <a:latin typeface="Canela Bold"/>
          <a:ea typeface="Canela Bold"/>
          <a:cs typeface="Canela Bold"/>
          <a:sym typeface="Canela Bold"/>
        </a:defRPr>
      </a:lvl5pPr>
      <a:lvl6pPr marL="0" marR="0" indent="0" algn="ctr" defTabSz="173397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90" strike="noStrike" sz="9000" u="none">
          <a:solidFill>
            <a:srgbClr val="000000"/>
          </a:solidFill>
          <a:uFillTx/>
          <a:latin typeface="Canela Bold"/>
          <a:ea typeface="Canela Bold"/>
          <a:cs typeface="Canela Bold"/>
          <a:sym typeface="Canela Bold"/>
        </a:defRPr>
      </a:lvl6pPr>
      <a:lvl7pPr marL="0" marR="0" indent="0" algn="ctr" defTabSz="173397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90" strike="noStrike" sz="9000" u="none">
          <a:solidFill>
            <a:srgbClr val="000000"/>
          </a:solidFill>
          <a:uFillTx/>
          <a:latin typeface="Canela Bold"/>
          <a:ea typeface="Canela Bold"/>
          <a:cs typeface="Canela Bold"/>
          <a:sym typeface="Canela Bold"/>
        </a:defRPr>
      </a:lvl7pPr>
      <a:lvl8pPr marL="0" marR="0" indent="0" algn="ctr" defTabSz="173397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90" strike="noStrike" sz="9000" u="none">
          <a:solidFill>
            <a:srgbClr val="000000"/>
          </a:solidFill>
          <a:uFillTx/>
          <a:latin typeface="Canela Bold"/>
          <a:ea typeface="Canela Bold"/>
          <a:cs typeface="Canela Bold"/>
          <a:sym typeface="Canela Bold"/>
        </a:defRPr>
      </a:lvl8pPr>
      <a:lvl9pPr marL="0" marR="0" indent="0" algn="ctr" defTabSz="173397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90" strike="noStrike" sz="9000" u="none">
          <a:solidFill>
            <a:srgbClr val="000000"/>
          </a:solidFill>
          <a:uFillTx/>
          <a:latin typeface="Canela Bold"/>
          <a:ea typeface="Canela Bold"/>
          <a:cs typeface="Canela Bold"/>
          <a:sym typeface="Canela Bold"/>
        </a:defRPr>
      </a:lvl9pPr>
    </p:titleStyle>
    <p:bodyStyle>
      <a:lvl1pPr marL="0" marR="0" indent="0" algn="ctr" defTabSz="4637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5" strike="noStrike" sz="1500" u="none">
          <a:solidFill>
            <a:srgbClr val="000000"/>
          </a:solidFill>
          <a:uFillTx/>
          <a:latin typeface="Graphik Medium"/>
          <a:ea typeface="Graphik Medium"/>
          <a:cs typeface="Graphik Medium"/>
          <a:sym typeface="Graphik Medium"/>
        </a:defRPr>
      </a:lvl1pPr>
      <a:lvl2pPr marL="0" marR="0" indent="0" algn="ctr" defTabSz="4637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5" strike="noStrike" sz="1500" u="none">
          <a:solidFill>
            <a:srgbClr val="000000"/>
          </a:solidFill>
          <a:uFillTx/>
          <a:latin typeface="Graphik Medium"/>
          <a:ea typeface="Graphik Medium"/>
          <a:cs typeface="Graphik Medium"/>
          <a:sym typeface="Graphik Medium"/>
        </a:defRPr>
      </a:lvl2pPr>
      <a:lvl3pPr marL="0" marR="0" indent="0" algn="ctr" defTabSz="4637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5" strike="noStrike" sz="1500" u="none">
          <a:solidFill>
            <a:srgbClr val="000000"/>
          </a:solidFill>
          <a:uFillTx/>
          <a:latin typeface="Graphik Medium"/>
          <a:ea typeface="Graphik Medium"/>
          <a:cs typeface="Graphik Medium"/>
          <a:sym typeface="Graphik Medium"/>
        </a:defRPr>
      </a:lvl3pPr>
      <a:lvl4pPr marL="0" marR="0" indent="0" algn="ctr" defTabSz="4637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5" strike="noStrike" sz="1500" u="none">
          <a:solidFill>
            <a:srgbClr val="000000"/>
          </a:solidFill>
          <a:uFillTx/>
          <a:latin typeface="Graphik Medium"/>
          <a:ea typeface="Graphik Medium"/>
          <a:cs typeface="Graphik Medium"/>
          <a:sym typeface="Graphik Medium"/>
        </a:defRPr>
      </a:lvl4pPr>
      <a:lvl5pPr marL="0" marR="0" indent="0" algn="ctr" defTabSz="4637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5" strike="noStrike" sz="1500" u="none">
          <a:solidFill>
            <a:srgbClr val="000000"/>
          </a:solidFill>
          <a:uFillTx/>
          <a:latin typeface="Graphik Medium"/>
          <a:ea typeface="Graphik Medium"/>
          <a:cs typeface="Graphik Medium"/>
          <a:sym typeface="Graphik Medium"/>
        </a:defRPr>
      </a:lvl5pPr>
      <a:lvl6pPr marL="0" marR="0" indent="0" algn="ctr" defTabSz="4637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5" strike="noStrike" sz="1500" u="none">
          <a:solidFill>
            <a:srgbClr val="000000"/>
          </a:solidFill>
          <a:uFillTx/>
          <a:latin typeface="Graphik Medium"/>
          <a:ea typeface="Graphik Medium"/>
          <a:cs typeface="Graphik Medium"/>
          <a:sym typeface="Graphik Medium"/>
        </a:defRPr>
      </a:lvl6pPr>
      <a:lvl7pPr marL="0" marR="0" indent="0" algn="ctr" defTabSz="4637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5" strike="noStrike" sz="1500" u="none">
          <a:solidFill>
            <a:srgbClr val="000000"/>
          </a:solidFill>
          <a:uFillTx/>
          <a:latin typeface="Graphik Medium"/>
          <a:ea typeface="Graphik Medium"/>
          <a:cs typeface="Graphik Medium"/>
          <a:sym typeface="Graphik Medium"/>
        </a:defRPr>
      </a:lvl7pPr>
      <a:lvl8pPr marL="0" marR="0" indent="0" algn="ctr" defTabSz="4637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5" strike="noStrike" sz="1500" u="none">
          <a:solidFill>
            <a:srgbClr val="000000"/>
          </a:solidFill>
          <a:uFillTx/>
          <a:latin typeface="Graphik Medium"/>
          <a:ea typeface="Graphik Medium"/>
          <a:cs typeface="Graphik Medium"/>
          <a:sym typeface="Graphik Medium"/>
        </a:defRPr>
      </a:lvl8pPr>
      <a:lvl9pPr marL="0" marR="0" indent="0" algn="ctr" defTabSz="4637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5" strike="noStrike" sz="1500" u="none">
          <a:solidFill>
            <a:srgbClr val="000000"/>
          </a:solidFill>
          <a:uFillTx/>
          <a:latin typeface="Graphik Medium"/>
          <a:ea typeface="Graphik Medium"/>
          <a:cs typeface="Graphik Medium"/>
          <a:sym typeface="Graphik Medium"/>
        </a:defRPr>
      </a:lvl9pPr>
    </p:bodyStyle>
    <p:otherStyle>
      <a:lvl1pPr marL="0" marR="0" indent="0" algn="ctr" defTabSz="4154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0" algn="ctr" defTabSz="4154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0" algn="ctr" defTabSz="4154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0" algn="ctr" defTabSz="4154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0" algn="ctr" defTabSz="4154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0" algn="ctr" defTabSz="4154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0" algn="ctr" defTabSz="4154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0" algn="ctr" defTabSz="4154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0" algn="ctr" defTabSz="4154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hyperlink" Target="http://convidalacalle.org" TargetMode="External"/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4.png"/><Relationship Id="rId9" Type="http://schemas.openxmlformats.org/officeDocument/2006/relationships/image" Target="../media/image1.tif"/><Relationship Id="rId10" Type="http://schemas.openxmlformats.org/officeDocument/2006/relationships/image" Target="../media/image2.tif"/><Relationship Id="rId11" Type="http://schemas.openxmlformats.org/officeDocument/2006/relationships/image" Target="../media/image3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9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0.png"/><Relationship Id="rId5" Type="http://schemas.openxmlformats.org/officeDocument/2006/relationships/image" Target="../media/image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Relationship Id="rId3" Type="http://schemas.openxmlformats.org/officeDocument/2006/relationships/image" Target="../media/image2.jpeg"/><Relationship Id="rId4" Type="http://schemas.openxmlformats.org/officeDocument/2006/relationships/image" Target="../media/image6.jpeg"/><Relationship Id="rId5" Type="http://schemas.openxmlformats.org/officeDocument/2006/relationships/image" Target="../media/image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png"/><Relationship Id="rId3" Type="http://schemas.openxmlformats.org/officeDocument/2006/relationships/image" Target="../media/image7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Facilitación para una  sustentabilidad Justa &amp; inclusiva"/>
          <p:cNvSpPr txBox="1"/>
          <p:nvPr>
            <p:ph type="title"/>
          </p:nvPr>
        </p:nvSpPr>
        <p:spPr>
          <a:xfrm>
            <a:off x="508000" y="4004462"/>
            <a:ext cx="11988801" cy="1476971"/>
          </a:xfrm>
          <a:prstGeom prst="rect">
            <a:avLst/>
          </a:prstGeom>
        </p:spPr>
        <p:txBody>
          <a:bodyPr/>
          <a:lstStyle/>
          <a:p>
            <a:pPr defTabSz="455675">
              <a:defRPr sz="4835"/>
            </a:pPr>
            <a:r>
              <a:rPr b="1">
                <a:solidFill>
                  <a:srgbClr val="3B6166"/>
                </a:solidFill>
                <a:latin typeface="Gill Sans"/>
                <a:ea typeface="Gill Sans"/>
                <a:cs typeface="Gill Sans"/>
                <a:sym typeface="Gill Sans"/>
              </a:rPr>
              <a:t>Facilitación </a:t>
            </a:r>
            <a:r>
              <a:rPr>
                <a:solidFill>
                  <a:srgbClr val="3B6166"/>
                </a:solidFill>
              </a:rPr>
              <a:t>para una  sustentabilidad</a:t>
            </a:r>
            <a:r>
              <a:rPr b="1">
                <a:solidFill>
                  <a:srgbClr val="3B6166"/>
                </a:solidFill>
                <a:latin typeface="Gill Sans"/>
                <a:ea typeface="Gill Sans"/>
                <a:cs typeface="Gill Sans"/>
                <a:sym typeface="Gill Sans"/>
              </a:rPr>
              <a:t> Justa &amp; inclusiva</a:t>
            </a:r>
          </a:p>
        </p:txBody>
      </p:sp>
      <p:sp>
        <p:nvSpPr>
          <p:cNvPr id="185" name="Dr. Lake Sagaris…"/>
          <p:cNvSpPr txBox="1"/>
          <p:nvPr>
            <p:ph type="body" sz="quarter" idx="1"/>
          </p:nvPr>
        </p:nvSpPr>
        <p:spPr>
          <a:xfrm>
            <a:off x="507999" y="7404812"/>
            <a:ext cx="11988802" cy="1701089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00000"/>
              </a:lnSpc>
              <a:defRPr sz="3400">
                <a:solidFill>
                  <a:srgbClr val="4B6531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Dr. Lake Sagaris</a:t>
            </a:r>
          </a:p>
          <a:p>
            <a:pPr algn="r">
              <a:lnSpc>
                <a:spcPct val="100000"/>
              </a:lnSpc>
              <a:defRPr>
                <a:solidFill>
                  <a:srgbClr val="4B6531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Laboratorio de Cambio Social</a:t>
            </a:r>
          </a:p>
          <a:p>
            <a:pPr algn="r">
              <a:lnSpc>
                <a:spcPct val="100000"/>
              </a:lnSpc>
              <a:defRPr>
                <a:solidFill>
                  <a:srgbClr val="4B6531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PUC CEDEUS BRT+</a:t>
            </a:r>
          </a:p>
          <a:p>
            <a:pPr algn="r">
              <a:lnSpc>
                <a:spcPct val="100000"/>
              </a:lnSpc>
              <a:defRPr>
                <a:solidFill>
                  <a:srgbClr val="4B6531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u="sng">
                <a:noFill/>
                <a:hlinkClick r:id="rId2" invalidUrl="" action="" tgtFrame="" tooltip="" history="1" highlightClick="0" endSnd="0"/>
              </a:rPr>
              <a:t>convidalacalle.org</a:t>
            </a:r>
            <a:r>
              <a:t> </a:t>
            </a:r>
          </a:p>
        </p:txBody>
      </p:sp>
      <p:pic>
        <p:nvPicPr>
          <p:cNvPr id="186" name="image120.jpeg" descr="image12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7650" y="7141270"/>
            <a:ext cx="2661781" cy="10336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2" name="Group"/>
          <p:cNvGrpSpPr/>
          <p:nvPr/>
        </p:nvGrpSpPr>
        <p:grpSpPr>
          <a:xfrm>
            <a:off x="667778" y="8389007"/>
            <a:ext cx="7972942" cy="1105445"/>
            <a:chOff x="0" y="0"/>
            <a:chExt cx="7972940" cy="1105444"/>
          </a:xfrm>
        </p:grpSpPr>
        <p:pic>
          <p:nvPicPr>
            <p:cNvPr id="187" name="image3.png" descr="image3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4167" t="56276" r="13027" b="7046"/>
            <a:stretch>
              <a:fillRect/>
            </a:stretch>
          </p:blipFill>
          <p:spPr>
            <a:xfrm>
              <a:off x="-1" y="0"/>
              <a:ext cx="3026128" cy="11054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8" name="image5.jpeg" descr="image5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404315" y="96725"/>
              <a:ext cx="1077802" cy="10087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" name="image6.jpeg" descr="image6.jpe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661745" y="-1"/>
              <a:ext cx="1091623" cy="11054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" name="image7.jpeg" descr="image7.jpe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850087" y="13817"/>
              <a:ext cx="1823969" cy="10501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1" name="image4.png" descr="image4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6784595" y="27635"/>
              <a:ext cx="1188345" cy="10778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3" name="CAJA DE HERRAMIENTAS…"/>
          <p:cNvSpPr txBox="1"/>
          <p:nvPr/>
        </p:nvSpPr>
        <p:spPr>
          <a:xfrm>
            <a:off x="725203" y="5925710"/>
            <a:ext cx="2477946" cy="863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 anchor="ctr">
            <a:spAutoFit/>
          </a:bodyPr>
          <a:lstStyle/>
          <a:p>
            <a:pPr algn="l" defTabSz="650240">
              <a:lnSpc>
                <a:spcPct val="100000"/>
              </a:lnSpc>
              <a:defRPr b="1" sz="1600">
                <a:latin typeface="Optima"/>
                <a:ea typeface="Optima"/>
                <a:cs typeface="Optima"/>
                <a:sym typeface="Optima"/>
              </a:defRPr>
            </a:pPr>
            <a:r>
              <a:t>CAJA DE HERRAMIENTAS</a:t>
            </a:r>
          </a:p>
          <a:p>
            <a:pPr algn="l" defTabSz="650240">
              <a:lnSpc>
                <a:spcPct val="100000"/>
              </a:lnSpc>
              <a:defRPr b="1" sz="1600">
                <a:latin typeface="Optima"/>
                <a:ea typeface="Optima"/>
                <a:cs typeface="Optima"/>
                <a:sym typeface="Optima"/>
              </a:defRPr>
            </a:pPr>
            <a:r>
              <a:t>Convidalacalle.org</a:t>
            </a:r>
          </a:p>
          <a:p>
            <a:pPr algn="l" defTabSz="650240">
              <a:lnSpc>
                <a:spcPct val="100000"/>
              </a:lnSpc>
              <a:defRPr sz="1600">
                <a:latin typeface="Optima"/>
                <a:ea typeface="Optima"/>
                <a:cs typeface="Optima"/>
                <a:sym typeface="Optima"/>
              </a:defRPr>
            </a:pPr>
            <a:r>
              <a:t>2021</a:t>
            </a:r>
          </a:p>
        </p:txBody>
      </p:sp>
      <p:grpSp>
        <p:nvGrpSpPr>
          <p:cNvPr id="197" name="Group"/>
          <p:cNvGrpSpPr/>
          <p:nvPr/>
        </p:nvGrpSpPr>
        <p:grpSpPr>
          <a:xfrm>
            <a:off x="371203" y="260913"/>
            <a:ext cx="12262394" cy="2472399"/>
            <a:chOff x="0" y="0"/>
            <a:chExt cx="12262392" cy="2472398"/>
          </a:xfrm>
        </p:grpSpPr>
        <p:pic>
          <p:nvPicPr>
            <p:cNvPr id="194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773085" y="20819"/>
              <a:ext cx="5110763" cy="243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5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1" y="0"/>
              <a:ext cx="2884465" cy="24723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Image" descr="Image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7669616" y="41638"/>
              <a:ext cx="4592777" cy="243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¿Cómo entendemos esta dinámica"/>
          <p:cNvSpPr txBox="1"/>
          <p:nvPr>
            <p:ph type="title"/>
          </p:nvPr>
        </p:nvSpPr>
        <p:spPr>
          <a:xfrm>
            <a:off x="650238" y="304959"/>
            <a:ext cx="11704323" cy="921175"/>
          </a:xfrm>
          <a:prstGeom prst="rect">
            <a:avLst/>
          </a:prstGeom>
        </p:spPr>
        <p:txBody>
          <a:bodyPr/>
          <a:lstStyle>
            <a:lvl1pPr defTabSz="1369837">
              <a:defRPr spc="-100" sz="4500"/>
            </a:lvl1pPr>
          </a:lstStyle>
          <a:p>
            <a:pPr/>
            <a:r>
              <a:t>¿Cómo entendemos esta dinámica</a:t>
            </a:r>
          </a:p>
        </p:txBody>
      </p:sp>
      <p:sp>
        <p:nvSpPr>
          <p:cNvPr id="310" name="Kaner, S. (2014). Facilitator’s Guide to Participatory Decision-Making. San Francisco, USA: Wiley."/>
          <p:cNvSpPr txBox="1"/>
          <p:nvPr/>
        </p:nvSpPr>
        <p:spPr>
          <a:xfrm>
            <a:off x="2227392" y="9000904"/>
            <a:ext cx="7972407" cy="281007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1" tIns="27091" rIns="27091" bIns="27091" anchor="ctr">
            <a:spAutoFit/>
          </a:bodyPr>
          <a:lstStyle>
            <a:lvl1pPr defTabSz="587022">
              <a:lnSpc>
                <a:spcPct val="100000"/>
              </a:lnSpc>
              <a:defRPr sz="14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Kaner, S. (2014). Facilitator’s Guide to Participatory Decision-Making. San Francisco, USA: Wiley.</a:t>
            </a:r>
          </a:p>
        </p:txBody>
      </p:sp>
      <p:sp>
        <p:nvSpPr>
          <p:cNvPr id="311" name="Tiempo"/>
          <p:cNvSpPr txBox="1"/>
          <p:nvPr/>
        </p:nvSpPr>
        <p:spPr>
          <a:xfrm>
            <a:off x="3899984" y="8418338"/>
            <a:ext cx="1048976" cy="419691"/>
          </a:xfrm>
          <a:prstGeom prst="rect">
            <a:avLst/>
          </a:prstGeom>
          <a:solidFill>
            <a:srgbClr val="45B43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1" tIns="27091" rIns="27091" bIns="27091" anchor="ctr">
            <a:spAutoFit/>
          </a:bodyPr>
          <a:lstStyle>
            <a:lvl1pPr defTabSz="587022">
              <a:lnSpc>
                <a:spcPct val="100000"/>
              </a:lnSpc>
              <a:defRPr sz="22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Tiempo</a:t>
            </a:r>
          </a:p>
        </p:txBody>
      </p:sp>
      <p:sp>
        <p:nvSpPr>
          <p:cNvPr id="312" name="Diversidad de Ideas"/>
          <p:cNvSpPr txBox="1"/>
          <p:nvPr/>
        </p:nvSpPr>
        <p:spPr>
          <a:xfrm rot="16199747">
            <a:off x="27963" y="6186746"/>
            <a:ext cx="3730490" cy="419691"/>
          </a:xfrm>
          <a:prstGeom prst="rect">
            <a:avLst/>
          </a:prstGeom>
          <a:solidFill>
            <a:srgbClr val="45B43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1" tIns="27091" rIns="27091" bIns="27091" anchor="ctr">
            <a:spAutoFit/>
          </a:bodyPr>
          <a:lstStyle>
            <a:lvl1pPr defTabSz="587022">
              <a:lnSpc>
                <a:spcPct val="100000"/>
              </a:lnSpc>
              <a:defRPr sz="22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Diversidad de Ideas</a:t>
            </a:r>
          </a:p>
        </p:txBody>
      </p:sp>
      <p:grpSp>
        <p:nvGrpSpPr>
          <p:cNvPr id="315" name="Group"/>
          <p:cNvGrpSpPr/>
          <p:nvPr/>
        </p:nvGrpSpPr>
        <p:grpSpPr>
          <a:xfrm>
            <a:off x="2130961" y="3578630"/>
            <a:ext cx="7223042" cy="4863812"/>
            <a:chOff x="-1" y="0"/>
            <a:chExt cx="7223041" cy="4863810"/>
          </a:xfrm>
        </p:grpSpPr>
        <p:sp>
          <p:nvSpPr>
            <p:cNvPr id="313" name="Line"/>
            <p:cNvSpPr/>
            <p:nvPr/>
          </p:nvSpPr>
          <p:spPr>
            <a:xfrm flipV="1">
              <a:off x="83098" y="-1"/>
              <a:ext cx="3" cy="4855645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14" name="Line"/>
            <p:cNvSpPr/>
            <p:nvPr/>
          </p:nvSpPr>
          <p:spPr>
            <a:xfrm>
              <a:off x="-2" y="4863807"/>
              <a:ext cx="7223042" cy="3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31" name="Group"/>
          <p:cNvGrpSpPr/>
          <p:nvPr/>
        </p:nvGrpSpPr>
        <p:grpSpPr>
          <a:xfrm>
            <a:off x="4565458" y="4960347"/>
            <a:ext cx="2791681" cy="2064497"/>
            <a:chOff x="-1" y="-1"/>
            <a:chExt cx="2791680" cy="2064495"/>
          </a:xfrm>
        </p:grpSpPr>
        <p:pic>
          <p:nvPicPr>
            <p:cNvPr id="316" name="Circle Oval" descr="Circle Oval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371709" y="443392"/>
              <a:ext cx="419970" cy="4196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30" name="Group"/>
            <p:cNvGrpSpPr/>
            <p:nvPr/>
          </p:nvGrpSpPr>
          <p:grpSpPr>
            <a:xfrm>
              <a:off x="-2" y="-2"/>
              <a:ext cx="2396082" cy="2064496"/>
              <a:chOff x="0" y="-1"/>
              <a:chExt cx="2396081" cy="2064495"/>
            </a:xfrm>
          </p:grpSpPr>
          <p:pic>
            <p:nvPicPr>
              <p:cNvPr id="317" name="Circle Oval" descr="Circle Oval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04548" y="1263798"/>
                <a:ext cx="419969" cy="4196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8" name="Circle Oval" descr="Circle Oval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819297"/>
                <a:ext cx="419970" cy="4196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9" name="Circle Oval" descr="Circle Oval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485548" y="-2"/>
                <a:ext cx="419969" cy="4196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0" name="Circle Oval" descr="Circle Oval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015999" y="120796"/>
                <a:ext cx="419972" cy="4196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1" name="Circle Oval" descr="Circle Oval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441905" y="628796"/>
                <a:ext cx="419969" cy="4196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2" name="Circle Oval" descr="Circle Oval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546453" y="-2"/>
                <a:ext cx="419970" cy="4196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3" name="Circle Oval" descr="Circle Oval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015999" y="628796"/>
                <a:ext cx="419972" cy="4196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4" name="Circle Oval" descr="Circle Oval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635000" y="882797"/>
                <a:ext cx="419969" cy="4196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5" name="Circle Oval" descr="Circle Oval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305555" y="1009797"/>
                <a:ext cx="419971" cy="4196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6" name="Circle Oval" descr="Circle Oval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889000" y="1136798"/>
                <a:ext cx="419970" cy="4196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7" name="Circle Oval" descr="Circle Oval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976112" y="1009797"/>
                <a:ext cx="419969" cy="4196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8" name="Circle Oval" descr="Circle Oval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485548" y="1644799"/>
                <a:ext cx="419969" cy="4196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9" name="Circle Oval" descr="Circle Oval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397001" y="1644799"/>
                <a:ext cx="419970" cy="4196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32" name="Opiniones familiares"/>
          <p:cNvSpPr txBox="1"/>
          <p:nvPr/>
        </p:nvSpPr>
        <p:spPr>
          <a:xfrm>
            <a:off x="2531339" y="6870865"/>
            <a:ext cx="2434165" cy="432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1" tIns="27091" rIns="27091" bIns="27091" anchor="ctr">
            <a:spAutoFit/>
          </a:bodyPr>
          <a:lstStyle>
            <a:lvl1pPr>
              <a:defRPr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</a:lstStyle>
          <a:p>
            <a:pPr/>
            <a:r>
              <a:t>Opiniones familiares</a:t>
            </a:r>
          </a:p>
        </p:txBody>
      </p:sp>
      <p:grpSp>
        <p:nvGrpSpPr>
          <p:cNvPr id="336" name="Group"/>
          <p:cNvGrpSpPr/>
          <p:nvPr/>
        </p:nvGrpSpPr>
        <p:grpSpPr>
          <a:xfrm>
            <a:off x="2510034" y="4040882"/>
            <a:ext cx="3595600" cy="3933138"/>
            <a:chOff x="-1" y="-1"/>
            <a:chExt cx="3595598" cy="3933137"/>
          </a:xfrm>
        </p:grpSpPr>
        <p:pic>
          <p:nvPicPr>
            <p:cNvPr id="333" name="Line Line" descr="Line Lin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2353502">
              <a:off x="-3097" y="2516294"/>
              <a:ext cx="3577908" cy="6692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4" name="Line Line" descr="Line Lin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8983156">
              <a:off x="-88651" y="905561"/>
              <a:ext cx="3772896" cy="6692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5" name="Line Line" descr="Line Lin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0800000">
              <a:off x="476241" y="1635026"/>
              <a:ext cx="3091790" cy="6692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9" name="Tema nuevo"/>
          <p:cNvGrpSpPr/>
          <p:nvPr/>
        </p:nvGrpSpPr>
        <p:grpSpPr>
          <a:xfrm>
            <a:off x="2385343" y="5537164"/>
            <a:ext cx="1270006" cy="1270007"/>
            <a:chOff x="0" y="0"/>
            <a:chExt cx="1270005" cy="1270005"/>
          </a:xfrm>
        </p:grpSpPr>
        <p:sp>
          <p:nvSpPr>
            <p:cNvPr id="337" name="Circle"/>
            <p:cNvSpPr/>
            <p:nvPr/>
          </p:nvSpPr>
          <p:spPr>
            <a:xfrm>
              <a:off x="-1" y="-1"/>
              <a:ext cx="1270006" cy="127000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27091" tIns="27091" rIns="27091" bIns="27091" numCol="1" anchor="ctr">
              <a:noAutofit/>
            </a:bodyPr>
            <a:lstStyle/>
            <a:p>
              <a:pPr defTabSz="803766">
                <a:lnSpc>
                  <a:spcPct val="100000"/>
                </a:lnSpc>
                <a:defRPr sz="2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338" name="Tema nuevo"/>
            <p:cNvSpPr txBox="1"/>
            <p:nvPr/>
          </p:nvSpPr>
          <p:spPr>
            <a:xfrm>
              <a:off x="185987" y="241004"/>
              <a:ext cx="898028" cy="787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7091" tIns="27091" rIns="27091" bIns="27091" numCol="1" anchor="ctr">
              <a:spAutoFit/>
            </a:bodyPr>
            <a:lstStyle>
              <a:lvl1pPr defTabSz="803766">
                <a:lnSpc>
                  <a:spcPct val="100000"/>
                </a:lnSpc>
                <a:defRPr sz="2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pPr/>
              <a:r>
                <a:t>Tema nuevo</a:t>
              </a:r>
            </a:p>
          </p:txBody>
        </p:sp>
      </p:grpSp>
      <p:grpSp>
        <p:nvGrpSpPr>
          <p:cNvPr id="343" name="Group"/>
          <p:cNvGrpSpPr/>
          <p:nvPr/>
        </p:nvGrpSpPr>
        <p:grpSpPr>
          <a:xfrm>
            <a:off x="6407258" y="4040252"/>
            <a:ext cx="3585245" cy="3933089"/>
            <a:chOff x="0" y="-1"/>
            <a:chExt cx="3585244" cy="3933088"/>
          </a:xfrm>
        </p:grpSpPr>
        <p:pic>
          <p:nvPicPr>
            <p:cNvPr id="340" name="Line Line" descr="Line Lin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526907">
              <a:off x="3147" y="736242"/>
              <a:ext cx="3577909" cy="6692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1" name="Line Line" descr="Line Lin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9756562">
              <a:off x="-93826" y="2347018"/>
              <a:ext cx="3772894" cy="669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2" name="Line Line" descr="Line Lin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21573406">
              <a:off x="240541" y="1436272"/>
              <a:ext cx="3091790" cy="6692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46" name="Decisión"/>
          <p:cNvGrpSpPr/>
          <p:nvPr/>
        </p:nvGrpSpPr>
        <p:grpSpPr>
          <a:xfrm>
            <a:off x="9351287" y="5149004"/>
            <a:ext cx="1343284" cy="1187044"/>
            <a:chOff x="-1" y="20"/>
            <a:chExt cx="1343283" cy="1187042"/>
          </a:xfrm>
        </p:grpSpPr>
        <p:sp>
          <p:nvSpPr>
            <p:cNvPr id="344" name="Shape"/>
            <p:cNvSpPr/>
            <p:nvPr/>
          </p:nvSpPr>
          <p:spPr>
            <a:xfrm>
              <a:off x="40" y="20"/>
              <a:ext cx="1343223" cy="1187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433" fill="norm" stroke="1" extrusionOk="0">
                  <a:moveTo>
                    <a:pt x="5838" y="8"/>
                  </a:moveTo>
                  <a:cubicBezTo>
                    <a:pt x="3712" y="114"/>
                    <a:pt x="158" y="1891"/>
                    <a:pt x="2" y="7232"/>
                  </a:cubicBezTo>
                  <a:cubicBezTo>
                    <a:pt x="-54" y="9134"/>
                    <a:pt x="1253" y="14877"/>
                    <a:pt x="10702" y="21433"/>
                  </a:cubicBezTo>
                  <a:cubicBezTo>
                    <a:pt x="20130" y="14892"/>
                    <a:pt x="21546" y="9139"/>
                    <a:pt x="21505" y="7232"/>
                  </a:cubicBezTo>
                  <a:cubicBezTo>
                    <a:pt x="21391" y="1889"/>
                    <a:pt x="17806" y="115"/>
                    <a:pt x="15669" y="8"/>
                  </a:cubicBezTo>
                  <a:cubicBezTo>
                    <a:pt x="12170" y="-167"/>
                    <a:pt x="10753" y="2729"/>
                    <a:pt x="10753" y="2729"/>
                  </a:cubicBezTo>
                  <a:cubicBezTo>
                    <a:pt x="10753" y="2729"/>
                    <a:pt x="9337" y="-167"/>
                    <a:pt x="5838" y="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27091" tIns="27091" rIns="27091" bIns="27091" numCol="1" anchor="ctr">
              <a:noAutofit/>
            </a:bodyPr>
            <a:lstStyle/>
            <a:p>
              <a:pPr defTabSz="803766">
                <a:lnSpc>
                  <a:spcPct val="100000"/>
                </a:lnSpc>
                <a:defRPr sz="2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345" name="Decisión"/>
            <p:cNvSpPr txBox="1"/>
            <p:nvPr/>
          </p:nvSpPr>
          <p:spPr>
            <a:xfrm>
              <a:off x="-2" y="383674"/>
              <a:ext cx="1343284" cy="419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7091" tIns="27091" rIns="27091" bIns="27091" numCol="1" anchor="ctr">
              <a:spAutoFit/>
            </a:bodyPr>
            <a:lstStyle>
              <a:lvl1pPr defTabSz="803766">
                <a:lnSpc>
                  <a:spcPct val="100000"/>
                </a:lnSpc>
                <a:defRPr sz="2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pPr/>
              <a:r>
                <a:t>Decisión</a:t>
              </a:r>
            </a:p>
          </p:txBody>
        </p:sp>
      </p:grpSp>
      <p:grpSp>
        <p:nvGrpSpPr>
          <p:cNvPr id="351" name="¿MALO, xq  no se llegan a decisiones?"/>
          <p:cNvGrpSpPr/>
          <p:nvPr/>
        </p:nvGrpSpPr>
        <p:grpSpPr>
          <a:xfrm>
            <a:off x="8602032" y="1288442"/>
            <a:ext cx="2355893" cy="2690136"/>
            <a:chOff x="0" y="0"/>
            <a:chExt cx="2355891" cy="2690134"/>
          </a:xfrm>
        </p:grpSpPr>
        <p:sp>
          <p:nvSpPr>
            <p:cNvPr id="347" name="Quote Bubble"/>
            <p:cNvSpPr/>
            <p:nvPr/>
          </p:nvSpPr>
          <p:spPr>
            <a:xfrm>
              <a:off x="-1" y="0"/>
              <a:ext cx="2355893" cy="2690135"/>
            </a:xfrm>
            <a:prstGeom prst="wedgeEllipseCallout">
              <a:avLst>
                <a:gd name="adj1" fmla="val -49385"/>
                <a:gd name="adj2" fmla="val 58623"/>
              </a:avLst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27091" tIns="27091" rIns="27091" bIns="27091" numCol="1" anchor="ctr">
              <a:noAutofit/>
            </a:bodyPr>
            <a:lstStyle/>
            <a:p>
              <a:pPr defTabSz="803766">
                <a:lnSpc>
                  <a:spcPct val="100000"/>
                </a:lnSpc>
                <a:defRPr sz="2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grpSp>
          <p:nvGrpSpPr>
            <p:cNvPr id="350" name="¿MALO, xq  no se llegan a decisiones?"/>
            <p:cNvGrpSpPr/>
            <p:nvPr/>
          </p:nvGrpSpPr>
          <p:grpSpPr>
            <a:xfrm>
              <a:off x="470132" y="456339"/>
              <a:ext cx="1353576" cy="1939614"/>
              <a:chOff x="0" y="0"/>
              <a:chExt cx="1353575" cy="1939613"/>
            </a:xfrm>
          </p:grpSpPr>
          <p:sp>
            <p:nvSpPr>
              <p:cNvPr id="348" name="Rectangle"/>
              <p:cNvSpPr/>
              <p:nvPr/>
            </p:nvSpPr>
            <p:spPr>
              <a:xfrm>
                <a:off x="-1" y="-1"/>
                <a:ext cx="1353577" cy="1939615"/>
              </a:xfrm>
              <a:prstGeom prst="rect">
                <a:avLst/>
              </a:prstGeom>
              <a:gradFill flip="none" rotWithShape="1">
                <a:gsLst>
                  <a:gs pos="0">
                    <a:srgbClr val="FF0434"/>
                  </a:gs>
                  <a:gs pos="100000">
                    <a:schemeClr val="accent5">
                      <a:hueOff val="429659"/>
                      <a:satOff val="23107"/>
                      <a:lumOff val="33146"/>
                    </a:schemeClr>
                  </a:gs>
                </a:gsLst>
                <a:lin ang="16200000" scaled="0"/>
              </a:gradFill>
              <a:ln w="9525" cap="flat">
                <a:solidFill>
                  <a:srgbClr val="E21C41"/>
                </a:solidFill>
                <a:prstDash val="solid"/>
                <a:round/>
              </a:ln>
              <a:effectLst/>
            </p:spPr>
            <p:txBody>
              <a:bodyPr wrap="square" lIns="27091" tIns="27091" rIns="27091" bIns="27091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Canela Bold"/>
                    <a:ea typeface="Canela Bold"/>
                    <a:cs typeface="Canela Bold"/>
                    <a:sym typeface="Canela Bold"/>
                  </a:defRPr>
                </a:pPr>
              </a:p>
            </p:txBody>
          </p:sp>
          <p:sp>
            <p:nvSpPr>
              <p:cNvPr id="349" name="¿MALO, xq  no se llegan a decisiones?"/>
              <p:cNvSpPr txBox="1"/>
              <p:nvPr/>
            </p:nvSpPr>
            <p:spPr>
              <a:xfrm>
                <a:off x="4762" y="67176"/>
                <a:ext cx="1344051" cy="18052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7091" tIns="27091" rIns="27091" bIns="27091" numCol="1" anchor="ctr">
                <a:spAutoFit/>
              </a:bodyPr>
              <a:lstStyle>
                <a:lvl1pPr>
                  <a:defRPr>
                    <a:solidFill>
                      <a:srgbClr val="FFFFFF"/>
                    </a:solidFill>
                    <a:latin typeface="Canela Bold"/>
                    <a:ea typeface="Canela Bold"/>
                    <a:cs typeface="Canela Bold"/>
                    <a:sym typeface="Canela Bold"/>
                  </a:defRPr>
                </a:lvl1pPr>
              </a:lstStyle>
              <a:p>
                <a:pPr/>
                <a:r>
                  <a:t>¿MALO, xq  no se llegan a decisiones?</a:t>
                </a:r>
              </a:p>
            </p:txBody>
          </p:sp>
        </p:grpSp>
      </p:grpSp>
      <p:grpSp>
        <p:nvGrpSpPr>
          <p:cNvPr id="356" name="¿BUENO, xq se agregan otros temas, miradas, datos?"/>
          <p:cNvGrpSpPr/>
          <p:nvPr/>
        </p:nvGrpSpPr>
        <p:grpSpPr>
          <a:xfrm>
            <a:off x="775224" y="1165702"/>
            <a:ext cx="3038794" cy="2174467"/>
            <a:chOff x="0" y="0"/>
            <a:chExt cx="3038792" cy="2174466"/>
          </a:xfrm>
        </p:grpSpPr>
        <p:sp>
          <p:nvSpPr>
            <p:cNvPr id="352" name="Quote Bubble"/>
            <p:cNvSpPr/>
            <p:nvPr/>
          </p:nvSpPr>
          <p:spPr>
            <a:xfrm>
              <a:off x="-1" y="0"/>
              <a:ext cx="3038794" cy="2174467"/>
            </a:xfrm>
            <a:prstGeom prst="wedgeEllipseCallout">
              <a:avLst>
                <a:gd name="adj1" fmla="val 94826"/>
                <a:gd name="adj2" fmla="val 106982"/>
              </a:avLst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27091" tIns="27091" rIns="27091" bIns="27091" numCol="1" anchor="ctr">
              <a:noAutofit/>
            </a:bodyPr>
            <a:lstStyle/>
            <a:p>
              <a:pPr defTabSz="803766">
                <a:lnSpc>
                  <a:spcPct val="100000"/>
                </a:lnSpc>
                <a:defRPr sz="2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grpSp>
          <p:nvGrpSpPr>
            <p:cNvPr id="355" name="¿BUENO, xq se agregan otros temas, miradas, datos?"/>
            <p:cNvGrpSpPr/>
            <p:nvPr/>
          </p:nvGrpSpPr>
          <p:grpSpPr>
            <a:xfrm>
              <a:off x="445020" y="303026"/>
              <a:ext cx="2148751" cy="1568414"/>
              <a:chOff x="0" y="0"/>
              <a:chExt cx="2148750" cy="1568412"/>
            </a:xfrm>
          </p:grpSpPr>
          <p:sp>
            <p:nvSpPr>
              <p:cNvPr id="353" name="Rectangle"/>
              <p:cNvSpPr/>
              <p:nvPr/>
            </p:nvSpPr>
            <p:spPr>
              <a:xfrm>
                <a:off x="-1" y="0"/>
                <a:ext cx="2148752" cy="1568413"/>
              </a:xfrm>
              <a:prstGeom prst="rect">
                <a:avLst/>
              </a:prstGeom>
              <a:solidFill>
                <a:schemeClr val="accent3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7091" tIns="27091" rIns="27091" bIns="27091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Canela Bold"/>
                    <a:ea typeface="Canela Bold"/>
                    <a:cs typeface="Canela Bold"/>
                    <a:sym typeface="Canela Bold"/>
                  </a:defRPr>
                </a:pPr>
              </a:p>
            </p:txBody>
          </p:sp>
          <p:sp>
            <p:nvSpPr>
              <p:cNvPr id="354" name="¿BUENO, xq se agregan otros temas, miradas, datos?"/>
              <p:cNvSpPr txBox="1"/>
              <p:nvPr/>
            </p:nvSpPr>
            <p:spPr>
              <a:xfrm>
                <a:off x="19049" y="53153"/>
                <a:ext cx="2110652" cy="14621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7091" tIns="27091" rIns="27091" bIns="27091" numCol="1" anchor="ctr">
                <a:spAutoFit/>
              </a:bodyPr>
              <a:lstStyle>
                <a:lvl1pPr>
                  <a:defRPr>
                    <a:solidFill>
                      <a:srgbClr val="FFFFFF"/>
                    </a:solidFill>
                    <a:latin typeface="Canela Bold"/>
                    <a:ea typeface="Canela Bold"/>
                    <a:cs typeface="Canela Bold"/>
                    <a:sym typeface="Canela Bold"/>
                  </a:defRPr>
                </a:lvl1pPr>
              </a:lstStyle>
              <a:p>
                <a:pPr/>
                <a:r>
                  <a:t>¿BUENO, xq se agregan otros temas, miradas, datos?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6" grpId="2"/>
      <p:bldP build="whole" bldLvl="1" animBg="1" rev="0" advAuto="0" spid="35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Diamante del diálogo"/>
          <p:cNvSpPr txBox="1"/>
          <p:nvPr>
            <p:ph type="title"/>
          </p:nvPr>
        </p:nvSpPr>
        <p:spPr>
          <a:xfrm>
            <a:off x="650238" y="381911"/>
            <a:ext cx="11704323" cy="921175"/>
          </a:xfrm>
          <a:prstGeom prst="rect">
            <a:avLst/>
          </a:prstGeom>
        </p:spPr>
        <p:txBody>
          <a:bodyPr/>
          <a:lstStyle>
            <a:lvl1pPr defTabSz="1369837">
              <a:defRPr spc="-100" sz="4500"/>
            </a:lvl1pPr>
          </a:lstStyle>
          <a:p>
            <a:pPr/>
            <a:r>
              <a:t>Diamante del diálogo</a:t>
            </a:r>
          </a:p>
        </p:txBody>
      </p:sp>
      <p:sp>
        <p:nvSpPr>
          <p:cNvPr id="359" name="Ojo con el “groan zone” (zona de gemidos)"/>
          <p:cNvSpPr txBox="1"/>
          <p:nvPr>
            <p:ph type="body" sz="quarter" idx="1"/>
          </p:nvPr>
        </p:nvSpPr>
        <p:spPr>
          <a:xfrm>
            <a:off x="3630607" y="1752419"/>
            <a:ext cx="5583370" cy="444061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defTabSz="795730">
              <a:defRPr spc="0" sz="21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Ojo con el “groan zone” (zona de gemidos)</a:t>
            </a:r>
          </a:p>
        </p:txBody>
      </p:sp>
      <p:grpSp>
        <p:nvGrpSpPr>
          <p:cNvPr id="362" name="Tema nuevo"/>
          <p:cNvGrpSpPr/>
          <p:nvPr/>
        </p:nvGrpSpPr>
        <p:grpSpPr>
          <a:xfrm>
            <a:off x="1423449" y="4999617"/>
            <a:ext cx="1270007" cy="1270007"/>
            <a:chOff x="-1" y="0"/>
            <a:chExt cx="1270006" cy="1270005"/>
          </a:xfrm>
        </p:grpSpPr>
        <p:sp>
          <p:nvSpPr>
            <p:cNvPr id="360" name="Circle"/>
            <p:cNvSpPr/>
            <p:nvPr/>
          </p:nvSpPr>
          <p:spPr>
            <a:xfrm>
              <a:off x="-2" y="-1"/>
              <a:ext cx="1270007" cy="127000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27091" tIns="27091" rIns="27091" bIns="27091" numCol="1" anchor="ctr">
              <a:noAutofit/>
            </a:bodyPr>
            <a:lstStyle/>
            <a:p>
              <a:pPr defTabSz="803766">
                <a:lnSpc>
                  <a:spcPct val="100000"/>
                </a:lnSpc>
                <a:defRPr sz="2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361" name="Tema nuevo"/>
            <p:cNvSpPr txBox="1"/>
            <p:nvPr/>
          </p:nvSpPr>
          <p:spPr>
            <a:xfrm>
              <a:off x="185987" y="241004"/>
              <a:ext cx="898029" cy="787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7091" tIns="27091" rIns="27091" bIns="27091" numCol="1" anchor="ctr">
              <a:spAutoFit/>
            </a:bodyPr>
            <a:lstStyle>
              <a:lvl1pPr defTabSz="803766">
                <a:lnSpc>
                  <a:spcPct val="100000"/>
                </a:lnSpc>
                <a:defRPr sz="2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pPr/>
              <a:r>
                <a:t>Tema nuevo</a:t>
              </a:r>
            </a:p>
          </p:txBody>
        </p:sp>
      </p:grpSp>
      <p:grpSp>
        <p:nvGrpSpPr>
          <p:cNvPr id="365" name="Decisión"/>
          <p:cNvGrpSpPr/>
          <p:nvPr/>
        </p:nvGrpSpPr>
        <p:grpSpPr>
          <a:xfrm>
            <a:off x="10159278" y="5041119"/>
            <a:ext cx="1343284" cy="1187043"/>
            <a:chOff x="-1" y="20"/>
            <a:chExt cx="1343283" cy="1187042"/>
          </a:xfrm>
        </p:grpSpPr>
        <p:sp>
          <p:nvSpPr>
            <p:cNvPr id="363" name="Shape"/>
            <p:cNvSpPr/>
            <p:nvPr/>
          </p:nvSpPr>
          <p:spPr>
            <a:xfrm>
              <a:off x="40" y="20"/>
              <a:ext cx="1343223" cy="1187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433" fill="norm" stroke="1" extrusionOk="0">
                  <a:moveTo>
                    <a:pt x="5838" y="8"/>
                  </a:moveTo>
                  <a:cubicBezTo>
                    <a:pt x="3712" y="114"/>
                    <a:pt x="158" y="1891"/>
                    <a:pt x="2" y="7232"/>
                  </a:cubicBezTo>
                  <a:cubicBezTo>
                    <a:pt x="-54" y="9134"/>
                    <a:pt x="1253" y="14877"/>
                    <a:pt x="10702" y="21433"/>
                  </a:cubicBezTo>
                  <a:cubicBezTo>
                    <a:pt x="20130" y="14892"/>
                    <a:pt x="21546" y="9139"/>
                    <a:pt x="21505" y="7232"/>
                  </a:cubicBezTo>
                  <a:cubicBezTo>
                    <a:pt x="21391" y="1889"/>
                    <a:pt x="17806" y="115"/>
                    <a:pt x="15669" y="8"/>
                  </a:cubicBezTo>
                  <a:cubicBezTo>
                    <a:pt x="12170" y="-167"/>
                    <a:pt x="10753" y="2729"/>
                    <a:pt x="10753" y="2729"/>
                  </a:cubicBezTo>
                  <a:cubicBezTo>
                    <a:pt x="10753" y="2729"/>
                    <a:pt x="9337" y="-167"/>
                    <a:pt x="5838" y="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27091" tIns="27091" rIns="27091" bIns="27091" numCol="1" anchor="ctr">
              <a:noAutofit/>
            </a:bodyPr>
            <a:lstStyle/>
            <a:p>
              <a:pPr defTabSz="803766">
                <a:lnSpc>
                  <a:spcPct val="100000"/>
                </a:lnSpc>
                <a:defRPr sz="2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364" name="Decisión"/>
            <p:cNvSpPr txBox="1"/>
            <p:nvPr/>
          </p:nvSpPr>
          <p:spPr>
            <a:xfrm>
              <a:off x="-2" y="383674"/>
              <a:ext cx="1343284" cy="419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7091" tIns="27091" rIns="27091" bIns="27091" numCol="1" anchor="ctr">
              <a:spAutoFit/>
            </a:bodyPr>
            <a:lstStyle>
              <a:lvl1pPr defTabSz="803766">
                <a:lnSpc>
                  <a:spcPct val="100000"/>
                </a:lnSpc>
                <a:defRPr sz="2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pPr/>
              <a:r>
                <a:t>Decisión</a:t>
              </a:r>
            </a:p>
          </p:txBody>
        </p:sp>
      </p:grpSp>
      <p:pic>
        <p:nvPicPr>
          <p:cNvPr id="366" name="Shape Shape" descr="Shape Shap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29032" y="2610660"/>
            <a:ext cx="7786521" cy="6047916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Pensamiento divergente"/>
          <p:cNvSpPr txBox="1"/>
          <p:nvPr/>
        </p:nvSpPr>
        <p:spPr>
          <a:xfrm>
            <a:off x="1280382" y="2890591"/>
            <a:ext cx="2825833" cy="432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1" tIns="27091" rIns="27091" bIns="27091" anchor="ctr">
            <a:spAutoFit/>
          </a:bodyPr>
          <a:lstStyle>
            <a:lvl1pPr>
              <a:defRPr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</a:lstStyle>
          <a:p>
            <a:pPr/>
            <a:r>
              <a:t>Pensamiento divergente</a:t>
            </a:r>
          </a:p>
        </p:txBody>
      </p:sp>
      <p:sp>
        <p:nvSpPr>
          <p:cNvPr id="368" name="Pensamiento convergente"/>
          <p:cNvSpPr txBox="1"/>
          <p:nvPr/>
        </p:nvSpPr>
        <p:spPr>
          <a:xfrm>
            <a:off x="7669709" y="2890591"/>
            <a:ext cx="3036653" cy="432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1" tIns="27091" rIns="27091" bIns="27091" anchor="ctr">
            <a:spAutoFit/>
          </a:bodyPr>
          <a:lstStyle>
            <a:lvl1pPr>
              <a:defRPr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</a:lstStyle>
          <a:p>
            <a:pPr/>
            <a:r>
              <a:t>Pensamiento convergente</a:t>
            </a:r>
          </a:p>
        </p:txBody>
      </p:sp>
      <p:grpSp>
        <p:nvGrpSpPr>
          <p:cNvPr id="371" name="Agregamos otros temas, miradas, datos"/>
          <p:cNvGrpSpPr/>
          <p:nvPr/>
        </p:nvGrpSpPr>
        <p:grpSpPr>
          <a:xfrm>
            <a:off x="1683461" y="6547921"/>
            <a:ext cx="2844879" cy="3061606"/>
            <a:chOff x="0" y="0"/>
            <a:chExt cx="2844877" cy="3061604"/>
          </a:xfrm>
        </p:grpSpPr>
        <p:sp>
          <p:nvSpPr>
            <p:cNvPr id="369" name="Oval"/>
            <p:cNvSpPr/>
            <p:nvPr/>
          </p:nvSpPr>
          <p:spPr>
            <a:xfrm>
              <a:off x="0" y="0"/>
              <a:ext cx="2844878" cy="3061605"/>
            </a:xfrm>
            <a:prstGeom prst="wedgeEllipseCallout">
              <a:avLst>
                <a:gd name="adj1" fmla="val 33835"/>
                <a:gd name="adj2" fmla="val -30356"/>
              </a:avLst>
            </a:prstGeom>
            <a:solidFill>
              <a:srgbClr val="006D00"/>
            </a:solidFill>
            <a:ln w="12700" cap="flat">
              <a:noFill/>
              <a:miter lim="400000"/>
            </a:ln>
            <a:effectLst/>
          </p:spPr>
          <p:txBody>
            <a:bodyPr wrap="square" lIns="27091" tIns="27091" rIns="27091" bIns="27091" numCol="1" anchor="ctr">
              <a:noAutofit/>
            </a:bodyPr>
            <a:lstStyle/>
            <a:p>
              <a:pPr defTabSz="803766">
                <a:lnSpc>
                  <a:spcPct val="100000"/>
                </a:lnSpc>
                <a:defRPr sz="2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370" name="Agregamos otros temas, miradas, datos"/>
            <p:cNvSpPr txBox="1"/>
            <p:nvPr/>
          </p:nvSpPr>
          <p:spPr>
            <a:xfrm>
              <a:off x="416621" y="952655"/>
              <a:ext cx="2011636" cy="11562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7091" tIns="27091" rIns="27091" bIns="27091" numCol="1" anchor="ctr">
              <a:spAutoFit/>
            </a:bodyPr>
            <a:lstStyle>
              <a:lvl1pPr defTabSz="803766">
                <a:lnSpc>
                  <a:spcPct val="100000"/>
                </a:lnSpc>
                <a:defRPr sz="2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pPr/>
              <a:r>
                <a:t>Agregamos otros temas, miradas, datos</a:t>
              </a:r>
            </a:p>
          </p:txBody>
        </p:sp>
      </p:grpSp>
      <p:grpSp>
        <p:nvGrpSpPr>
          <p:cNvPr id="374" name="Llegamos a acuerdos y decisiones"/>
          <p:cNvGrpSpPr/>
          <p:nvPr/>
        </p:nvGrpSpPr>
        <p:grpSpPr>
          <a:xfrm>
            <a:off x="8332099" y="6405591"/>
            <a:ext cx="2844879" cy="3061605"/>
            <a:chOff x="0" y="0"/>
            <a:chExt cx="2844877" cy="3061604"/>
          </a:xfrm>
        </p:grpSpPr>
        <p:sp>
          <p:nvSpPr>
            <p:cNvPr id="372" name="Oval"/>
            <p:cNvSpPr/>
            <p:nvPr/>
          </p:nvSpPr>
          <p:spPr>
            <a:xfrm>
              <a:off x="0" y="-1"/>
              <a:ext cx="2844878" cy="3061606"/>
            </a:xfrm>
            <a:prstGeom prst="wedgeEllipseCallout">
              <a:avLst>
                <a:gd name="adj1" fmla="val 33835"/>
                <a:gd name="adj2" fmla="val -30356"/>
              </a:avLst>
            </a:prstGeom>
            <a:solidFill>
              <a:srgbClr val="006D00"/>
            </a:solidFill>
            <a:ln w="12700" cap="flat">
              <a:noFill/>
              <a:miter lim="400000"/>
            </a:ln>
            <a:effectLst/>
          </p:spPr>
          <p:txBody>
            <a:bodyPr wrap="square" lIns="27091" tIns="27091" rIns="27091" bIns="27091" numCol="1" anchor="ctr">
              <a:noAutofit/>
            </a:bodyPr>
            <a:lstStyle/>
            <a:p>
              <a:pPr defTabSz="803766">
                <a:lnSpc>
                  <a:spcPct val="100000"/>
                </a:lnSpc>
                <a:defRPr sz="2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373" name="Llegamos a acuerdos y decisiones"/>
            <p:cNvSpPr txBox="1"/>
            <p:nvPr/>
          </p:nvSpPr>
          <p:spPr>
            <a:xfrm>
              <a:off x="416621" y="952655"/>
              <a:ext cx="2011636" cy="11562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7091" tIns="27091" rIns="27091" bIns="27091" numCol="1" anchor="ctr">
              <a:spAutoFit/>
            </a:bodyPr>
            <a:lstStyle>
              <a:lvl1pPr defTabSz="803766">
                <a:lnSpc>
                  <a:spcPct val="100000"/>
                </a:lnSpc>
                <a:defRPr sz="2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pPr/>
              <a:r>
                <a:t>Llegamos a acuerdos y decisiones</a:t>
              </a:r>
            </a:p>
          </p:txBody>
        </p:sp>
      </p:grpSp>
      <p:sp>
        <p:nvSpPr>
          <p:cNvPr id="375" name="Light Bulb"/>
          <p:cNvSpPr/>
          <p:nvPr/>
        </p:nvSpPr>
        <p:spPr>
          <a:xfrm>
            <a:off x="2672599" y="3416017"/>
            <a:ext cx="866605" cy="1502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2843"/>
                  <a:pt x="0" y="6352"/>
                </a:cubicBezTo>
                <a:cubicBezTo>
                  <a:pt x="0" y="7004"/>
                  <a:pt x="167" y="7633"/>
                  <a:pt x="477" y="8225"/>
                </a:cubicBezTo>
                <a:cubicBezTo>
                  <a:pt x="477" y="8225"/>
                  <a:pt x="477" y="8226"/>
                  <a:pt x="477" y="8227"/>
                </a:cubicBezTo>
                <a:cubicBezTo>
                  <a:pt x="491" y="8261"/>
                  <a:pt x="527" y="8322"/>
                  <a:pt x="579" y="8405"/>
                </a:cubicBezTo>
                <a:cubicBezTo>
                  <a:pt x="693" y="8601"/>
                  <a:pt x="822" y="8793"/>
                  <a:pt x="966" y="8979"/>
                </a:cubicBezTo>
                <a:cubicBezTo>
                  <a:pt x="2223" y="10787"/>
                  <a:pt x="5439" y="15160"/>
                  <a:pt x="5440" y="16141"/>
                </a:cubicBezTo>
                <a:lnTo>
                  <a:pt x="5656" y="16902"/>
                </a:lnTo>
                <a:cubicBezTo>
                  <a:pt x="5656" y="16902"/>
                  <a:pt x="5696" y="16981"/>
                  <a:pt x="5817" y="17079"/>
                </a:cubicBezTo>
                <a:lnTo>
                  <a:pt x="15815" y="17079"/>
                </a:lnTo>
                <a:cubicBezTo>
                  <a:pt x="15936" y="16981"/>
                  <a:pt x="15976" y="16902"/>
                  <a:pt x="15976" y="16902"/>
                </a:cubicBezTo>
                <a:lnTo>
                  <a:pt x="16193" y="16141"/>
                </a:lnTo>
                <a:cubicBezTo>
                  <a:pt x="16193" y="14948"/>
                  <a:pt x="20944" y="8742"/>
                  <a:pt x="21152" y="8227"/>
                </a:cubicBezTo>
                <a:cubicBezTo>
                  <a:pt x="21159" y="8211"/>
                  <a:pt x="21155" y="8198"/>
                  <a:pt x="21141" y="8188"/>
                </a:cubicBezTo>
                <a:cubicBezTo>
                  <a:pt x="21438" y="7607"/>
                  <a:pt x="21600" y="6990"/>
                  <a:pt x="21600" y="6352"/>
                </a:cubicBezTo>
                <a:cubicBezTo>
                  <a:pt x="21600" y="2843"/>
                  <a:pt x="16765" y="0"/>
                  <a:pt x="10800" y="0"/>
                </a:cubicBezTo>
                <a:close/>
                <a:moveTo>
                  <a:pt x="5943" y="17697"/>
                </a:moveTo>
                <a:cubicBezTo>
                  <a:pt x="5930" y="17727"/>
                  <a:pt x="5919" y="17758"/>
                  <a:pt x="5919" y="17791"/>
                </a:cubicBezTo>
                <a:lnTo>
                  <a:pt x="5919" y="18399"/>
                </a:lnTo>
                <a:cubicBezTo>
                  <a:pt x="5919" y="18599"/>
                  <a:pt x="6178" y="18765"/>
                  <a:pt x="6510" y="18795"/>
                </a:cubicBezTo>
                <a:cubicBezTo>
                  <a:pt x="6431" y="18855"/>
                  <a:pt x="6382" y="18929"/>
                  <a:pt x="6382" y="19010"/>
                </a:cubicBezTo>
                <a:lnTo>
                  <a:pt x="6382" y="19541"/>
                </a:lnTo>
                <a:cubicBezTo>
                  <a:pt x="6382" y="19736"/>
                  <a:pt x="6656" y="19894"/>
                  <a:pt x="6993" y="19894"/>
                </a:cubicBezTo>
                <a:lnTo>
                  <a:pt x="7186" y="19894"/>
                </a:lnTo>
                <a:lnTo>
                  <a:pt x="7186" y="20380"/>
                </a:lnTo>
                <a:cubicBezTo>
                  <a:pt x="7186" y="20568"/>
                  <a:pt x="7454" y="20721"/>
                  <a:pt x="7780" y="20721"/>
                </a:cubicBezTo>
                <a:lnTo>
                  <a:pt x="8816" y="20721"/>
                </a:lnTo>
                <a:cubicBezTo>
                  <a:pt x="8925" y="21215"/>
                  <a:pt x="9771" y="21600"/>
                  <a:pt x="10800" y="21600"/>
                </a:cubicBezTo>
                <a:cubicBezTo>
                  <a:pt x="11829" y="21600"/>
                  <a:pt x="12675" y="21215"/>
                  <a:pt x="12784" y="20721"/>
                </a:cubicBezTo>
                <a:lnTo>
                  <a:pt x="13820" y="20721"/>
                </a:lnTo>
                <a:cubicBezTo>
                  <a:pt x="14146" y="20721"/>
                  <a:pt x="14414" y="20568"/>
                  <a:pt x="14414" y="20380"/>
                </a:cubicBezTo>
                <a:lnTo>
                  <a:pt x="14414" y="19894"/>
                </a:lnTo>
                <a:lnTo>
                  <a:pt x="14607" y="19894"/>
                </a:lnTo>
                <a:cubicBezTo>
                  <a:pt x="14944" y="19894"/>
                  <a:pt x="15218" y="19736"/>
                  <a:pt x="15218" y="19541"/>
                </a:cubicBezTo>
                <a:lnTo>
                  <a:pt x="15218" y="19010"/>
                </a:lnTo>
                <a:cubicBezTo>
                  <a:pt x="15218" y="18929"/>
                  <a:pt x="15169" y="18855"/>
                  <a:pt x="15090" y="18795"/>
                </a:cubicBezTo>
                <a:cubicBezTo>
                  <a:pt x="15422" y="18765"/>
                  <a:pt x="15681" y="18599"/>
                  <a:pt x="15681" y="18399"/>
                </a:cubicBezTo>
                <a:lnTo>
                  <a:pt x="15681" y="17791"/>
                </a:lnTo>
                <a:cubicBezTo>
                  <a:pt x="15681" y="17758"/>
                  <a:pt x="15670" y="17727"/>
                  <a:pt x="15657" y="17697"/>
                </a:cubicBezTo>
                <a:lnTo>
                  <a:pt x="5943" y="17697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27091" tIns="27091" rIns="27091" bIns="27091" anchor="ctr"/>
          <a:lstStyle/>
          <a:p>
            <a:pPr defTabSz="587022">
              <a:lnSpc>
                <a:spcPct val="100000"/>
              </a:lnSpc>
              <a:defRPr sz="2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grpSp>
        <p:nvGrpSpPr>
          <p:cNvPr id="378" name="Light Bulb"/>
          <p:cNvGrpSpPr/>
          <p:nvPr/>
        </p:nvGrpSpPr>
        <p:grpSpPr>
          <a:xfrm>
            <a:off x="8678533" y="3339814"/>
            <a:ext cx="1019009" cy="1655053"/>
            <a:chOff x="0" y="0"/>
            <a:chExt cx="1019007" cy="1655051"/>
          </a:xfrm>
        </p:grpSpPr>
        <p:sp>
          <p:nvSpPr>
            <p:cNvPr id="376" name="Light Bulb"/>
            <p:cNvSpPr/>
            <p:nvPr/>
          </p:nvSpPr>
          <p:spPr>
            <a:xfrm>
              <a:off x="76200" y="76200"/>
              <a:ext cx="866608" cy="1502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5" y="0"/>
                    <a:pt x="0" y="2843"/>
                    <a:pt x="0" y="6352"/>
                  </a:cubicBezTo>
                  <a:cubicBezTo>
                    <a:pt x="0" y="7004"/>
                    <a:pt x="167" y="7633"/>
                    <a:pt x="477" y="8225"/>
                  </a:cubicBezTo>
                  <a:cubicBezTo>
                    <a:pt x="477" y="8225"/>
                    <a:pt x="477" y="8226"/>
                    <a:pt x="477" y="8227"/>
                  </a:cubicBezTo>
                  <a:cubicBezTo>
                    <a:pt x="491" y="8261"/>
                    <a:pt x="527" y="8322"/>
                    <a:pt x="579" y="8405"/>
                  </a:cubicBezTo>
                  <a:cubicBezTo>
                    <a:pt x="693" y="8601"/>
                    <a:pt x="822" y="8793"/>
                    <a:pt x="966" y="8979"/>
                  </a:cubicBezTo>
                  <a:cubicBezTo>
                    <a:pt x="2223" y="10787"/>
                    <a:pt x="5439" y="15160"/>
                    <a:pt x="5440" y="16141"/>
                  </a:cubicBezTo>
                  <a:lnTo>
                    <a:pt x="5656" y="16902"/>
                  </a:lnTo>
                  <a:cubicBezTo>
                    <a:pt x="5656" y="16902"/>
                    <a:pt x="5696" y="16981"/>
                    <a:pt x="5817" y="17079"/>
                  </a:cubicBezTo>
                  <a:lnTo>
                    <a:pt x="15815" y="17079"/>
                  </a:lnTo>
                  <a:cubicBezTo>
                    <a:pt x="15936" y="16981"/>
                    <a:pt x="15976" y="16902"/>
                    <a:pt x="15976" y="16902"/>
                  </a:cubicBezTo>
                  <a:lnTo>
                    <a:pt x="16193" y="16141"/>
                  </a:lnTo>
                  <a:cubicBezTo>
                    <a:pt x="16193" y="14948"/>
                    <a:pt x="20944" y="8742"/>
                    <a:pt x="21152" y="8227"/>
                  </a:cubicBezTo>
                  <a:cubicBezTo>
                    <a:pt x="21159" y="8211"/>
                    <a:pt x="21155" y="8198"/>
                    <a:pt x="21141" y="8188"/>
                  </a:cubicBezTo>
                  <a:cubicBezTo>
                    <a:pt x="21438" y="7607"/>
                    <a:pt x="21600" y="6990"/>
                    <a:pt x="21600" y="6352"/>
                  </a:cubicBezTo>
                  <a:cubicBezTo>
                    <a:pt x="21600" y="2843"/>
                    <a:pt x="16765" y="0"/>
                    <a:pt x="10800" y="0"/>
                  </a:cubicBezTo>
                  <a:close/>
                  <a:moveTo>
                    <a:pt x="5943" y="17697"/>
                  </a:moveTo>
                  <a:cubicBezTo>
                    <a:pt x="5930" y="17727"/>
                    <a:pt x="5919" y="17758"/>
                    <a:pt x="5919" y="17791"/>
                  </a:cubicBezTo>
                  <a:lnTo>
                    <a:pt x="5919" y="18399"/>
                  </a:lnTo>
                  <a:cubicBezTo>
                    <a:pt x="5919" y="18599"/>
                    <a:pt x="6178" y="18765"/>
                    <a:pt x="6510" y="18795"/>
                  </a:cubicBezTo>
                  <a:cubicBezTo>
                    <a:pt x="6431" y="18855"/>
                    <a:pt x="6382" y="18929"/>
                    <a:pt x="6382" y="19010"/>
                  </a:cubicBezTo>
                  <a:lnTo>
                    <a:pt x="6382" y="19541"/>
                  </a:lnTo>
                  <a:cubicBezTo>
                    <a:pt x="6382" y="19736"/>
                    <a:pt x="6656" y="19894"/>
                    <a:pt x="6993" y="19894"/>
                  </a:cubicBezTo>
                  <a:lnTo>
                    <a:pt x="7186" y="19894"/>
                  </a:lnTo>
                  <a:lnTo>
                    <a:pt x="7186" y="20380"/>
                  </a:lnTo>
                  <a:cubicBezTo>
                    <a:pt x="7186" y="20568"/>
                    <a:pt x="7454" y="20721"/>
                    <a:pt x="7780" y="20721"/>
                  </a:cubicBezTo>
                  <a:lnTo>
                    <a:pt x="8816" y="20721"/>
                  </a:lnTo>
                  <a:cubicBezTo>
                    <a:pt x="8925" y="21215"/>
                    <a:pt x="9771" y="21600"/>
                    <a:pt x="10800" y="21600"/>
                  </a:cubicBezTo>
                  <a:cubicBezTo>
                    <a:pt x="11829" y="21600"/>
                    <a:pt x="12675" y="21215"/>
                    <a:pt x="12784" y="20721"/>
                  </a:cubicBezTo>
                  <a:lnTo>
                    <a:pt x="13820" y="20721"/>
                  </a:lnTo>
                  <a:cubicBezTo>
                    <a:pt x="14146" y="20721"/>
                    <a:pt x="14414" y="20568"/>
                    <a:pt x="14414" y="20380"/>
                  </a:cubicBezTo>
                  <a:lnTo>
                    <a:pt x="14414" y="19894"/>
                  </a:lnTo>
                  <a:lnTo>
                    <a:pt x="14607" y="19894"/>
                  </a:lnTo>
                  <a:cubicBezTo>
                    <a:pt x="14944" y="19894"/>
                    <a:pt x="15218" y="19736"/>
                    <a:pt x="15218" y="19541"/>
                  </a:cubicBezTo>
                  <a:lnTo>
                    <a:pt x="15218" y="19010"/>
                  </a:lnTo>
                  <a:cubicBezTo>
                    <a:pt x="15218" y="18929"/>
                    <a:pt x="15169" y="18855"/>
                    <a:pt x="15090" y="18795"/>
                  </a:cubicBezTo>
                  <a:cubicBezTo>
                    <a:pt x="15422" y="18765"/>
                    <a:pt x="15681" y="18599"/>
                    <a:pt x="15681" y="18399"/>
                  </a:cubicBezTo>
                  <a:lnTo>
                    <a:pt x="15681" y="17791"/>
                  </a:lnTo>
                  <a:cubicBezTo>
                    <a:pt x="15681" y="17758"/>
                    <a:pt x="15670" y="17727"/>
                    <a:pt x="15657" y="17697"/>
                  </a:cubicBezTo>
                  <a:lnTo>
                    <a:pt x="5943" y="17697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27091" tIns="27091" rIns="27091" bIns="27091" numCol="1" anchor="ctr">
              <a:noAutofit/>
            </a:bodyPr>
            <a:lstStyle/>
            <a:p>
              <a:pPr defTabSz="587022">
                <a:lnSpc>
                  <a:spcPct val="100000"/>
                </a:lnSpc>
                <a:defRPr sz="2200"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pic>
          <p:nvPicPr>
            <p:cNvPr id="377" name="Light Bulb Light Bulb" descr="Light Bulb Light Bulb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019008" cy="16550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81" name="Light Bulb"/>
          <p:cNvGrpSpPr/>
          <p:nvPr/>
        </p:nvGrpSpPr>
        <p:grpSpPr>
          <a:xfrm>
            <a:off x="9387516" y="3209366"/>
            <a:ext cx="1019011" cy="1655053"/>
            <a:chOff x="0" y="0"/>
            <a:chExt cx="1019009" cy="1655052"/>
          </a:xfrm>
        </p:grpSpPr>
        <p:sp>
          <p:nvSpPr>
            <p:cNvPr id="379" name="Light Bulb"/>
            <p:cNvSpPr/>
            <p:nvPr/>
          </p:nvSpPr>
          <p:spPr>
            <a:xfrm>
              <a:off x="76200" y="76200"/>
              <a:ext cx="866609" cy="1502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5" y="0"/>
                    <a:pt x="0" y="2843"/>
                    <a:pt x="0" y="6352"/>
                  </a:cubicBezTo>
                  <a:cubicBezTo>
                    <a:pt x="0" y="7004"/>
                    <a:pt x="167" y="7633"/>
                    <a:pt x="477" y="8225"/>
                  </a:cubicBezTo>
                  <a:cubicBezTo>
                    <a:pt x="477" y="8225"/>
                    <a:pt x="477" y="8226"/>
                    <a:pt x="477" y="8227"/>
                  </a:cubicBezTo>
                  <a:cubicBezTo>
                    <a:pt x="491" y="8261"/>
                    <a:pt x="527" y="8322"/>
                    <a:pt x="579" y="8405"/>
                  </a:cubicBezTo>
                  <a:cubicBezTo>
                    <a:pt x="693" y="8601"/>
                    <a:pt x="822" y="8793"/>
                    <a:pt x="966" y="8979"/>
                  </a:cubicBezTo>
                  <a:cubicBezTo>
                    <a:pt x="2223" y="10787"/>
                    <a:pt x="5439" y="15160"/>
                    <a:pt x="5440" y="16141"/>
                  </a:cubicBezTo>
                  <a:lnTo>
                    <a:pt x="5656" y="16902"/>
                  </a:lnTo>
                  <a:cubicBezTo>
                    <a:pt x="5656" y="16902"/>
                    <a:pt x="5696" y="16981"/>
                    <a:pt x="5817" y="17079"/>
                  </a:cubicBezTo>
                  <a:lnTo>
                    <a:pt x="15815" y="17079"/>
                  </a:lnTo>
                  <a:cubicBezTo>
                    <a:pt x="15936" y="16981"/>
                    <a:pt x="15976" y="16902"/>
                    <a:pt x="15976" y="16902"/>
                  </a:cubicBezTo>
                  <a:lnTo>
                    <a:pt x="16193" y="16141"/>
                  </a:lnTo>
                  <a:cubicBezTo>
                    <a:pt x="16193" y="14948"/>
                    <a:pt x="20944" y="8742"/>
                    <a:pt x="21152" y="8227"/>
                  </a:cubicBezTo>
                  <a:cubicBezTo>
                    <a:pt x="21159" y="8211"/>
                    <a:pt x="21155" y="8198"/>
                    <a:pt x="21141" y="8188"/>
                  </a:cubicBezTo>
                  <a:cubicBezTo>
                    <a:pt x="21438" y="7607"/>
                    <a:pt x="21600" y="6990"/>
                    <a:pt x="21600" y="6352"/>
                  </a:cubicBezTo>
                  <a:cubicBezTo>
                    <a:pt x="21600" y="2843"/>
                    <a:pt x="16765" y="0"/>
                    <a:pt x="10800" y="0"/>
                  </a:cubicBezTo>
                  <a:close/>
                  <a:moveTo>
                    <a:pt x="5943" y="17697"/>
                  </a:moveTo>
                  <a:cubicBezTo>
                    <a:pt x="5930" y="17727"/>
                    <a:pt x="5919" y="17758"/>
                    <a:pt x="5919" y="17791"/>
                  </a:cubicBezTo>
                  <a:lnTo>
                    <a:pt x="5919" y="18399"/>
                  </a:lnTo>
                  <a:cubicBezTo>
                    <a:pt x="5919" y="18599"/>
                    <a:pt x="6178" y="18765"/>
                    <a:pt x="6510" y="18795"/>
                  </a:cubicBezTo>
                  <a:cubicBezTo>
                    <a:pt x="6431" y="18855"/>
                    <a:pt x="6382" y="18929"/>
                    <a:pt x="6382" y="19010"/>
                  </a:cubicBezTo>
                  <a:lnTo>
                    <a:pt x="6382" y="19541"/>
                  </a:lnTo>
                  <a:cubicBezTo>
                    <a:pt x="6382" y="19736"/>
                    <a:pt x="6656" y="19894"/>
                    <a:pt x="6993" y="19894"/>
                  </a:cubicBezTo>
                  <a:lnTo>
                    <a:pt x="7186" y="19894"/>
                  </a:lnTo>
                  <a:lnTo>
                    <a:pt x="7186" y="20380"/>
                  </a:lnTo>
                  <a:cubicBezTo>
                    <a:pt x="7186" y="20568"/>
                    <a:pt x="7454" y="20721"/>
                    <a:pt x="7780" y="20721"/>
                  </a:cubicBezTo>
                  <a:lnTo>
                    <a:pt x="8816" y="20721"/>
                  </a:lnTo>
                  <a:cubicBezTo>
                    <a:pt x="8925" y="21215"/>
                    <a:pt x="9771" y="21600"/>
                    <a:pt x="10800" y="21600"/>
                  </a:cubicBezTo>
                  <a:cubicBezTo>
                    <a:pt x="11829" y="21600"/>
                    <a:pt x="12675" y="21215"/>
                    <a:pt x="12784" y="20721"/>
                  </a:cubicBezTo>
                  <a:lnTo>
                    <a:pt x="13820" y="20721"/>
                  </a:lnTo>
                  <a:cubicBezTo>
                    <a:pt x="14146" y="20721"/>
                    <a:pt x="14414" y="20568"/>
                    <a:pt x="14414" y="20380"/>
                  </a:cubicBezTo>
                  <a:lnTo>
                    <a:pt x="14414" y="19894"/>
                  </a:lnTo>
                  <a:lnTo>
                    <a:pt x="14607" y="19894"/>
                  </a:lnTo>
                  <a:cubicBezTo>
                    <a:pt x="14944" y="19894"/>
                    <a:pt x="15218" y="19736"/>
                    <a:pt x="15218" y="19541"/>
                  </a:cubicBezTo>
                  <a:lnTo>
                    <a:pt x="15218" y="19010"/>
                  </a:lnTo>
                  <a:cubicBezTo>
                    <a:pt x="15218" y="18929"/>
                    <a:pt x="15169" y="18855"/>
                    <a:pt x="15090" y="18795"/>
                  </a:cubicBezTo>
                  <a:cubicBezTo>
                    <a:pt x="15422" y="18765"/>
                    <a:pt x="15681" y="18599"/>
                    <a:pt x="15681" y="18399"/>
                  </a:cubicBezTo>
                  <a:lnTo>
                    <a:pt x="15681" y="17791"/>
                  </a:lnTo>
                  <a:cubicBezTo>
                    <a:pt x="15681" y="17758"/>
                    <a:pt x="15670" y="17727"/>
                    <a:pt x="15657" y="17697"/>
                  </a:cubicBezTo>
                  <a:lnTo>
                    <a:pt x="5943" y="17697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27091" tIns="27091" rIns="27091" bIns="27091" numCol="1" anchor="ctr">
              <a:noAutofit/>
            </a:bodyPr>
            <a:lstStyle/>
            <a:p>
              <a:pPr defTabSz="587022">
                <a:lnSpc>
                  <a:spcPct val="100000"/>
                </a:lnSpc>
                <a:defRPr sz="2200"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pic>
          <p:nvPicPr>
            <p:cNvPr id="380" name="Light Bulb Light Bulb" descr="Light Bulb Light Bulb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1019011" cy="16550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84" name="Light Bulb"/>
          <p:cNvGrpSpPr/>
          <p:nvPr/>
        </p:nvGrpSpPr>
        <p:grpSpPr>
          <a:xfrm>
            <a:off x="9110519" y="3705484"/>
            <a:ext cx="1019009" cy="1655053"/>
            <a:chOff x="0" y="0"/>
            <a:chExt cx="1019007" cy="1655052"/>
          </a:xfrm>
        </p:grpSpPr>
        <p:sp>
          <p:nvSpPr>
            <p:cNvPr id="382" name="Light Bulb"/>
            <p:cNvSpPr/>
            <p:nvPr/>
          </p:nvSpPr>
          <p:spPr>
            <a:xfrm>
              <a:off x="76200" y="76200"/>
              <a:ext cx="866608" cy="1502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5" y="0"/>
                    <a:pt x="0" y="2843"/>
                    <a:pt x="0" y="6352"/>
                  </a:cubicBezTo>
                  <a:cubicBezTo>
                    <a:pt x="0" y="7004"/>
                    <a:pt x="167" y="7633"/>
                    <a:pt x="477" y="8225"/>
                  </a:cubicBezTo>
                  <a:cubicBezTo>
                    <a:pt x="477" y="8225"/>
                    <a:pt x="477" y="8226"/>
                    <a:pt x="477" y="8227"/>
                  </a:cubicBezTo>
                  <a:cubicBezTo>
                    <a:pt x="491" y="8261"/>
                    <a:pt x="527" y="8322"/>
                    <a:pt x="579" y="8405"/>
                  </a:cubicBezTo>
                  <a:cubicBezTo>
                    <a:pt x="693" y="8601"/>
                    <a:pt x="822" y="8793"/>
                    <a:pt x="966" y="8979"/>
                  </a:cubicBezTo>
                  <a:cubicBezTo>
                    <a:pt x="2223" y="10787"/>
                    <a:pt x="5439" y="15160"/>
                    <a:pt x="5440" y="16141"/>
                  </a:cubicBezTo>
                  <a:lnTo>
                    <a:pt x="5656" y="16902"/>
                  </a:lnTo>
                  <a:cubicBezTo>
                    <a:pt x="5656" y="16902"/>
                    <a:pt x="5696" y="16981"/>
                    <a:pt x="5817" y="17079"/>
                  </a:cubicBezTo>
                  <a:lnTo>
                    <a:pt x="15815" y="17079"/>
                  </a:lnTo>
                  <a:cubicBezTo>
                    <a:pt x="15936" y="16981"/>
                    <a:pt x="15976" y="16902"/>
                    <a:pt x="15976" y="16902"/>
                  </a:cubicBezTo>
                  <a:lnTo>
                    <a:pt x="16193" y="16141"/>
                  </a:lnTo>
                  <a:cubicBezTo>
                    <a:pt x="16193" y="14948"/>
                    <a:pt x="20944" y="8742"/>
                    <a:pt x="21152" y="8227"/>
                  </a:cubicBezTo>
                  <a:cubicBezTo>
                    <a:pt x="21159" y="8211"/>
                    <a:pt x="21155" y="8198"/>
                    <a:pt x="21141" y="8188"/>
                  </a:cubicBezTo>
                  <a:cubicBezTo>
                    <a:pt x="21438" y="7607"/>
                    <a:pt x="21600" y="6990"/>
                    <a:pt x="21600" y="6352"/>
                  </a:cubicBezTo>
                  <a:cubicBezTo>
                    <a:pt x="21600" y="2843"/>
                    <a:pt x="16765" y="0"/>
                    <a:pt x="10800" y="0"/>
                  </a:cubicBezTo>
                  <a:close/>
                  <a:moveTo>
                    <a:pt x="5943" y="17697"/>
                  </a:moveTo>
                  <a:cubicBezTo>
                    <a:pt x="5930" y="17727"/>
                    <a:pt x="5919" y="17758"/>
                    <a:pt x="5919" y="17791"/>
                  </a:cubicBezTo>
                  <a:lnTo>
                    <a:pt x="5919" y="18399"/>
                  </a:lnTo>
                  <a:cubicBezTo>
                    <a:pt x="5919" y="18599"/>
                    <a:pt x="6178" y="18765"/>
                    <a:pt x="6510" y="18795"/>
                  </a:cubicBezTo>
                  <a:cubicBezTo>
                    <a:pt x="6431" y="18855"/>
                    <a:pt x="6382" y="18929"/>
                    <a:pt x="6382" y="19010"/>
                  </a:cubicBezTo>
                  <a:lnTo>
                    <a:pt x="6382" y="19541"/>
                  </a:lnTo>
                  <a:cubicBezTo>
                    <a:pt x="6382" y="19736"/>
                    <a:pt x="6656" y="19894"/>
                    <a:pt x="6993" y="19894"/>
                  </a:cubicBezTo>
                  <a:lnTo>
                    <a:pt x="7186" y="19894"/>
                  </a:lnTo>
                  <a:lnTo>
                    <a:pt x="7186" y="20380"/>
                  </a:lnTo>
                  <a:cubicBezTo>
                    <a:pt x="7186" y="20568"/>
                    <a:pt x="7454" y="20721"/>
                    <a:pt x="7780" y="20721"/>
                  </a:cubicBezTo>
                  <a:lnTo>
                    <a:pt x="8816" y="20721"/>
                  </a:lnTo>
                  <a:cubicBezTo>
                    <a:pt x="8925" y="21215"/>
                    <a:pt x="9771" y="21600"/>
                    <a:pt x="10800" y="21600"/>
                  </a:cubicBezTo>
                  <a:cubicBezTo>
                    <a:pt x="11829" y="21600"/>
                    <a:pt x="12675" y="21215"/>
                    <a:pt x="12784" y="20721"/>
                  </a:cubicBezTo>
                  <a:lnTo>
                    <a:pt x="13820" y="20721"/>
                  </a:lnTo>
                  <a:cubicBezTo>
                    <a:pt x="14146" y="20721"/>
                    <a:pt x="14414" y="20568"/>
                    <a:pt x="14414" y="20380"/>
                  </a:cubicBezTo>
                  <a:lnTo>
                    <a:pt x="14414" y="19894"/>
                  </a:lnTo>
                  <a:lnTo>
                    <a:pt x="14607" y="19894"/>
                  </a:lnTo>
                  <a:cubicBezTo>
                    <a:pt x="14944" y="19894"/>
                    <a:pt x="15218" y="19736"/>
                    <a:pt x="15218" y="19541"/>
                  </a:cubicBezTo>
                  <a:lnTo>
                    <a:pt x="15218" y="19010"/>
                  </a:lnTo>
                  <a:cubicBezTo>
                    <a:pt x="15218" y="18929"/>
                    <a:pt x="15169" y="18855"/>
                    <a:pt x="15090" y="18795"/>
                  </a:cubicBezTo>
                  <a:cubicBezTo>
                    <a:pt x="15422" y="18765"/>
                    <a:pt x="15681" y="18599"/>
                    <a:pt x="15681" y="18399"/>
                  </a:cubicBezTo>
                  <a:lnTo>
                    <a:pt x="15681" y="17791"/>
                  </a:lnTo>
                  <a:cubicBezTo>
                    <a:pt x="15681" y="17758"/>
                    <a:pt x="15670" y="17727"/>
                    <a:pt x="15657" y="17697"/>
                  </a:cubicBezTo>
                  <a:lnTo>
                    <a:pt x="5943" y="17697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27091" tIns="27091" rIns="27091" bIns="27091" numCol="1" anchor="ctr">
              <a:noAutofit/>
            </a:bodyPr>
            <a:lstStyle/>
            <a:p>
              <a:pPr defTabSz="587022">
                <a:lnSpc>
                  <a:spcPct val="100000"/>
                </a:lnSpc>
                <a:defRPr sz="2200"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pic>
          <p:nvPicPr>
            <p:cNvPr id="383" name="Light Bulb Light Bulb" descr="Light Bulb Light Bulb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019008" cy="16550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87" name="Light Bulb"/>
          <p:cNvGrpSpPr/>
          <p:nvPr/>
        </p:nvGrpSpPr>
        <p:grpSpPr>
          <a:xfrm>
            <a:off x="9626034" y="3578484"/>
            <a:ext cx="1019009" cy="1655053"/>
            <a:chOff x="0" y="0"/>
            <a:chExt cx="1019007" cy="1655052"/>
          </a:xfrm>
        </p:grpSpPr>
        <p:sp>
          <p:nvSpPr>
            <p:cNvPr id="385" name="Light Bulb"/>
            <p:cNvSpPr/>
            <p:nvPr/>
          </p:nvSpPr>
          <p:spPr>
            <a:xfrm>
              <a:off x="76200" y="76200"/>
              <a:ext cx="866608" cy="1502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5" y="0"/>
                    <a:pt x="0" y="2843"/>
                    <a:pt x="0" y="6352"/>
                  </a:cubicBezTo>
                  <a:cubicBezTo>
                    <a:pt x="0" y="7004"/>
                    <a:pt x="167" y="7633"/>
                    <a:pt x="477" y="8225"/>
                  </a:cubicBezTo>
                  <a:cubicBezTo>
                    <a:pt x="477" y="8225"/>
                    <a:pt x="477" y="8226"/>
                    <a:pt x="477" y="8227"/>
                  </a:cubicBezTo>
                  <a:cubicBezTo>
                    <a:pt x="491" y="8261"/>
                    <a:pt x="527" y="8322"/>
                    <a:pt x="579" y="8405"/>
                  </a:cubicBezTo>
                  <a:cubicBezTo>
                    <a:pt x="693" y="8601"/>
                    <a:pt x="822" y="8793"/>
                    <a:pt x="966" y="8979"/>
                  </a:cubicBezTo>
                  <a:cubicBezTo>
                    <a:pt x="2223" y="10787"/>
                    <a:pt x="5439" y="15160"/>
                    <a:pt x="5440" y="16141"/>
                  </a:cubicBezTo>
                  <a:lnTo>
                    <a:pt x="5656" y="16902"/>
                  </a:lnTo>
                  <a:cubicBezTo>
                    <a:pt x="5656" y="16902"/>
                    <a:pt x="5696" y="16981"/>
                    <a:pt x="5817" y="17079"/>
                  </a:cubicBezTo>
                  <a:lnTo>
                    <a:pt x="15815" y="17079"/>
                  </a:lnTo>
                  <a:cubicBezTo>
                    <a:pt x="15936" y="16981"/>
                    <a:pt x="15976" y="16902"/>
                    <a:pt x="15976" y="16902"/>
                  </a:cubicBezTo>
                  <a:lnTo>
                    <a:pt x="16193" y="16141"/>
                  </a:lnTo>
                  <a:cubicBezTo>
                    <a:pt x="16193" y="14948"/>
                    <a:pt x="20944" y="8742"/>
                    <a:pt x="21152" y="8227"/>
                  </a:cubicBezTo>
                  <a:cubicBezTo>
                    <a:pt x="21159" y="8211"/>
                    <a:pt x="21155" y="8198"/>
                    <a:pt x="21141" y="8188"/>
                  </a:cubicBezTo>
                  <a:cubicBezTo>
                    <a:pt x="21438" y="7607"/>
                    <a:pt x="21600" y="6990"/>
                    <a:pt x="21600" y="6352"/>
                  </a:cubicBezTo>
                  <a:cubicBezTo>
                    <a:pt x="21600" y="2843"/>
                    <a:pt x="16765" y="0"/>
                    <a:pt x="10800" y="0"/>
                  </a:cubicBezTo>
                  <a:close/>
                  <a:moveTo>
                    <a:pt x="5943" y="17697"/>
                  </a:moveTo>
                  <a:cubicBezTo>
                    <a:pt x="5930" y="17727"/>
                    <a:pt x="5919" y="17758"/>
                    <a:pt x="5919" y="17791"/>
                  </a:cubicBezTo>
                  <a:lnTo>
                    <a:pt x="5919" y="18399"/>
                  </a:lnTo>
                  <a:cubicBezTo>
                    <a:pt x="5919" y="18599"/>
                    <a:pt x="6178" y="18765"/>
                    <a:pt x="6510" y="18795"/>
                  </a:cubicBezTo>
                  <a:cubicBezTo>
                    <a:pt x="6431" y="18855"/>
                    <a:pt x="6382" y="18929"/>
                    <a:pt x="6382" y="19010"/>
                  </a:cubicBezTo>
                  <a:lnTo>
                    <a:pt x="6382" y="19541"/>
                  </a:lnTo>
                  <a:cubicBezTo>
                    <a:pt x="6382" y="19736"/>
                    <a:pt x="6656" y="19894"/>
                    <a:pt x="6993" y="19894"/>
                  </a:cubicBezTo>
                  <a:lnTo>
                    <a:pt x="7186" y="19894"/>
                  </a:lnTo>
                  <a:lnTo>
                    <a:pt x="7186" y="20380"/>
                  </a:lnTo>
                  <a:cubicBezTo>
                    <a:pt x="7186" y="20568"/>
                    <a:pt x="7454" y="20721"/>
                    <a:pt x="7780" y="20721"/>
                  </a:cubicBezTo>
                  <a:lnTo>
                    <a:pt x="8816" y="20721"/>
                  </a:lnTo>
                  <a:cubicBezTo>
                    <a:pt x="8925" y="21215"/>
                    <a:pt x="9771" y="21600"/>
                    <a:pt x="10800" y="21600"/>
                  </a:cubicBezTo>
                  <a:cubicBezTo>
                    <a:pt x="11829" y="21600"/>
                    <a:pt x="12675" y="21215"/>
                    <a:pt x="12784" y="20721"/>
                  </a:cubicBezTo>
                  <a:lnTo>
                    <a:pt x="13820" y="20721"/>
                  </a:lnTo>
                  <a:cubicBezTo>
                    <a:pt x="14146" y="20721"/>
                    <a:pt x="14414" y="20568"/>
                    <a:pt x="14414" y="20380"/>
                  </a:cubicBezTo>
                  <a:lnTo>
                    <a:pt x="14414" y="19894"/>
                  </a:lnTo>
                  <a:lnTo>
                    <a:pt x="14607" y="19894"/>
                  </a:lnTo>
                  <a:cubicBezTo>
                    <a:pt x="14944" y="19894"/>
                    <a:pt x="15218" y="19736"/>
                    <a:pt x="15218" y="19541"/>
                  </a:cubicBezTo>
                  <a:lnTo>
                    <a:pt x="15218" y="19010"/>
                  </a:lnTo>
                  <a:cubicBezTo>
                    <a:pt x="15218" y="18929"/>
                    <a:pt x="15169" y="18855"/>
                    <a:pt x="15090" y="18795"/>
                  </a:cubicBezTo>
                  <a:cubicBezTo>
                    <a:pt x="15422" y="18765"/>
                    <a:pt x="15681" y="18599"/>
                    <a:pt x="15681" y="18399"/>
                  </a:cubicBezTo>
                  <a:lnTo>
                    <a:pt x="15681" y="17791"/>
                  </a:lnTo>
                  <a:cubicBezTo>
                    <a:pt x="15681" y="17758"/>
                    <a:pt x="15670" y="17727"/>
                    <a:pt x="15657" y="17697"/>
                  </a:cubicBezTo>
                  <a:lnTo>
                    <a:pt x="5943" y="17697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27091" tIns="27091" rIns="27091" bIns="27091" numCol="1" anchor="ctr">
              <a:noAutofit/>
            </a:bodyPr>
            <a:lstStyle/>
            <a:p>
              <a:pPr defTabSz="587022">
                <a:lnSpc>
                  <a:spcPct val="100000"/>
                </a:lnSpc>
                <a:defRPr sz="2200"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pic>
          <p:nvPicPr>
            <p:cNvPr id="386" name="Light Bulb Light Bulb" descr="Light Bulb Light Bulb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019008" cy="16550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90" name="Light Bulb"/>
          <p:cNvGrpSpPr/>
          <p:nvPr/>
        </p:nvGrpSpPr>
        <p:grpSpPr>
          <a:xfrm>
            <a:off x="10099316" y="3354633"/>
            <a:ext cx="1019009" cy="1655053"/>
            <a:chOff x="0" y="0"/>
            <a:chExt cx="1019007" cy="1655052"/>
          </a:xfrm>
        </p:grpSpPr>
        <p:sp>
          <p:nvSpPr>
            <p:cNvPr id="388" name="Light Bulb"/>
            <p:cNvSpPr/>
            <p:nvPr/>
          </p:nvSpPr>
          <p:spPr>
            <a:xfrm>
              <a:off x="76200" y="76200"/>
              <a:ext cx="866608" cy="1502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5" y="0"/>
                    <a:pt x="0" y="2843"/>
                    <a:pt x="0" y="6352"/>
                  </a:cubicBezTo>
                  <a:cubicBezTo>
                    <a:pt x="0" y="7004"/>
                    <a:pt x="167" y="7633"/>
                    <a:pt x="477" y="8225"/>
                  </a:cubicBezTo>
                  <a:cubicBezTo>
                    <a:pt x="477" y="8225"/>
                    <a:pt x="477" y="8226"/>
                    <a:pt x="477" y="8227"/>
                  </a:cubicBezTo>
                  <a:cubicBezTo>
                    <a:pt x="491" y="8261"/>
                    <a:pt x="527" y="8322"/>
                    <a:pt x="579" y="8405"/>
                  </a:cubicBezTo>
                  <a:cubicBezTo>
                    <a:pt x="693" y="8601"/>
                    <a:pt x="822" y="8793"/>
                    <a:pt x="966" y="8979"/>
                  </a:cubicBezTo>
                  <a:cubicBezTo>
                    <a:pt x="2223" y="10787"/>
                    <a:pt x="5439" y="15160"/>
                    <a:pt x="5440" y="16141"/>
                  </a:cubicBezTo>
                  <a:lnTo>
                    <a:pt x="5656" y="16902"/>
                  </a:lnTo>
                  <a:cubicBezTo>
                    <a:pt x="5656" y="16902"/>
                    <a:pt x="5696" y="16981"/>
                    <a:pt x="5817" y="17079"/>
                  </a:cubicBezTo>
                  <a:lnTo>
                    <a:pt x="15815" y="17079"/>
                  </a:lnTo>
                  <a:cubicBezTo>
                    <a:pt x="15936" y="16981"/>
                    <a:pt x="15976" y="16902"/>
                    <a:pt x="15976" y="16902"/>
                  </a:cubicBezTo>
                  <a:lnTo>
                    <a:pt x="16193" y="16141"/>
                  </a:lnTo>
                  <a:cubicBezTo>
                    <a:pt x="16193" y="14948"/>
                    <a:pt x="20944" y="8742"/>
                    <a:pt x="21152" y="8227"/>
                  </a:cubicBezTo>
                  <a:cubicBezTo>
                    <a:pt x="21159" y="8211"/>
                    <a:pt x="21155" y="8198"/>
                    <a:pt x="21141" y="8188"/>
                  </a:cubicBezTo>
                  <a:cubicBezTo>
                    <a:pt x="21438" y="7607"/>
                    <a:pt x="21600" y="6990"/>
                    <a:pt x="21600" y="6352"/>
                  </a:cubicBezTo>
                  <a:cubicBezTo>
                    <a:pt x="21600" y="2843"/>
                    <a:pt x="16765" y="0"/>
                    <a:pt x="10800" y="0"/>
                  </a:cubicBezTo>
                  <a:close/>
                  <a:moveTo>
                    <a:pt x="5943" y="17697"/>
                  </a:moveTo>
                  <a:cubicBezTo>
                    <a:pt x="5930" y="17727"/>
                    <a:pt x="5919" y="17758"/>
                    <a:pt x="5919" y="17791"/>
                  </a:cubicBezTo>
                  <a:lnTo>
                    <a:pt x="5919" y="18399"/>
                  </a:lnTo>
                  <a:cubicBezTo>
                    <a:pt x="5919" y="18599"/>
                    <a:pt x="6178" y="18765"/>
                    <a:pt x="6510" y="18795"/>
                  </a:cubicBezTo>
                  <a:cubicBezTo>
                    <a:pt x="6431" y="18855"/>
                    <a:pt x="6382" y="18929"/>
                    <a:pt x="6382" y="19010"/>
                  </a:cubicBezTo>
                  <a:lnTo>
                    <a:pt x="6382" y="19541"/>
                  </a:lnTo>
                  <a:cubicBezTo>
                    <a:pt x="6382" y="19736"/>
                    <a:pt x="6656" y="19894"/>
                    <a:pt x="6993" y="19894"/>
                  </a:cubicBezTo>
                  <a:lnTo>
                    <a:pt x="7186" y="19894"/>
                  </a:lnTo>
                  <a:lnTo>
                    <a:pt x="7186" y="20380"/>
                  </a:lnTo>
                  <a:cubicBezTo>
                    <a:pt x="7186" y="20568"/>
                    <a:pt x="7454" y="20721"/>
                    <a:pt x="7780" y="20721"/>
                  </a:cubicBezTo>
                  <a:lnTo>
                    <a:pt x="8816" y="20721"/>
                  </a:lnTo>
                  <a:cubicBezTo>
                    <a:pt x="8925" y="21215"/>
                    <a:pt x="9771" y="21600"/>
                    <a:pt x="10800" y="21600"/>
                  </a:cubicBezTo>
                  <a:cubicBezTo>
                    <a:pt x="11829" y="21600"/>
                    <a:pt x="12675" y="21215"/>
                    <a:pt x="12784" y="20721"/>
                  </a:cubicBezTo>
                  <a:lnTo>
                    <a:pt x="13820" y="20721"/>
                  </a:lnTo>
                  <a:cubicBezTo>
                    <a:pt x="14146" y="20721"/>
                    <a:pt x="14414" y="20568"/>
                    <a:pt x="14414" y="20380"/>
                  </a:cubicBezTo>
                  <a:lnTo>
                    <a:pt x="14414" y="19894"/>
                  </a:lnTo>
                  <a:lnTo>
                    <a:pt x="14607" y="19894"/>
                  </a:lnTo>
                  <a:cubicBezTo>
                    <a:pt x="14944" y="19894"/>
                    <a:pt x="15218" y="19736"/>
                    <a:pt x="15218" y="19541"/>
                  </a:cubicBezTo>
                  <a:lnTo>
                    <a:pt x="15218" y="19010"/>
                  </a:lnTo>
                  <a:cubicBezTo>
                    <a:pt x="15218" y="18929"/>
                    <a:pt x="15169" y="18855"/>
                    <a:pt x="15090" y="18795"/>
                  </a:cubicBezTo>
                  <a:cubicBezTo>
                    <a:pt x="15422" y="18765"/>
                    <a:pt x="15681" y="18599"/>
                    <a:pt x="15681" y="18399"/>
                  </a:cubicBezTo>
                  <a:lnTo>
                    <a:pt x="15681" y="17791"/>
                  </a:lnTo>
                  <a:cubicBezTo>
                    <a:pt x="15681" y="17758"/>
                    <a:pt x="15670" y="17727"/>
                    <a:pt x="15657" y="17697"/>
                  </a:cubicBezTo>
                  <a:lnTo>
                    <a:pt x="5943" y="17697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27091" tIns="27091" rIns="27091" bIns="27091" numCol="1" anchor="ctr">
              <a:noAutofit/>
            </a:bodyPr>
            <a:lstStyle/>
            <a:p>
              <a:pPr defTabSz="587022">
                <a:lnSpc>
                  <a:spcPct val="100000"/>
                </a:lnSpc>
                <a:defRPr sz="2200"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pic>
          <p:nvPicPr>
            <p:cNvPr id="389" name="Light Bulb Light Bulb" descr="Light Bulb Light Bulb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019008" cy="16550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1" name="Light Bulb"/>
          <p:cNvSpPr/>
          <p:nvPr/>
        </p:nvSpPr>
        <p:spPr>
          <a:xfrm>
            <a:off x="5891560" y="2355592"/>
            <a:ext cx="866607" cy="1502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2843"/>
                  <a:pt x="0" y="6352"/>
                </a:cubicBezTo>
                <a:cubicBezTo>
                  <a:pt x="0" y="7004"/>
                  <a:pt x="167" y="7633"/>
                  <a:pt x="477" y="8225"/>
                </a:cubicBezTo>
                <a:cubicBezTo>
                  <a:pt x="477" y="8225"/>
                  <a:pt x="477" y="8226"/>
                  <a:pt x="477" y="8227"/>
                </a:cubicBezTo>
                <a:cubicBezTo>
                  <a:pt x="491" y="8261"/>
                  <a:pt x="527" y="8322"/>
                  <a:pt x="579" y="8405"/>
                </a:cubicBezTo>
                <a:cubicBezTo>
                  <a:pt x="693" y="8601"/>
                  <a:pt x="822" y="8793"/>
                  <a:pt x="966" y="8979"/>
                </a:cubicBezTo>
                <a:cubicBezTo>
                  <a:pt x="2223" y="10787"/>
                  <a:pt x="5439" y="15160"/>
                  <a:pt x="5440" y="16141"/>
                </a:cubicBezTo>
                <a:lnTo>
                  <a:pt x="5656" y="16902"/>
                </a:lnTo>
                <a:cubicBezTo>
                  <a:pt x="5656" y="16902"/>
                  <a:pt x="5696" y="16981"/>
                  <a:pt x="5817" y="17079"/>
                </a:cubicBezTo>
                <a:lnTo>
                  <a:pt x="15815" y="17079"/>
                </a:lnTo>
                <a:cubicBezTo>
                  <a:pt x="15936" y="16981"/>
                  <a:pt x="15976" y="16902"/>
                  <a:pt x="15976" y="16902"/>
                </a:cubicBezTo>
                <a:lnTo>
                  <a:pt x="16193" y="16141"/>
                </a:lnTo>
                <a:cubicBezTo>
                  <a:pt x="16193" y="14948"/>
                  <a:pt x="20944" y="8742"/>
                  <a:pt x="21152" y="8227"/>
                </a:cubicBezTo>
                <a:cubicBezTo>
                  <a:pt x="21159" y="8211"/>
                  <a:pt x="21155" y="8198"/>
                  <a:pt x="21141" y="8188"/>
                </a:cubicBezTo>
                <a:cubicBezTo>
                  <a:pt x="21438" y="7607"/>
                  <a:pt x="21600" y="6990"/>
                  <a:pt x="21600" y="6352"/>
                </a:cubicBezTo>
                <a:cubicBezTo>
                  <a:pt x="21600" y="2843"/>
                  <a:pt x="16765" y="0"/>
                  <a:pt x="10800" y="0"/>
                </a:cubicBezTo>
                <a:close/>
                <a:moveTo>
                  <a:pt x="5943" y="17697"/>
                </a:moveTo>
                <a:cubicBezTo>
                  <a:pt x="5930" y="17727"/>
                  <a:pt x="5919" y="17758"/>
                  <a:pt x="5919" y="17791"/>
                </a:cubicBezTo>
                <a:lnTo>
                  <a:pt x="5919" y="18399"/>
                </a:lnTo>
                <a:cubicBezTo>
                  <a:pt x="5919" y="18599"/>
                  <a:pt x="6178" y="18765"/>
                  <a:pt x="6510" y="18795"/>
                </a:cubicBezTo>
                <a:cubicBezTo>
                  <a:pt x="6431" y="18855"/>
                  <a:pt x="6382" y="18929"/>
                  <a:pt x="6382" y="19010"/>
                </a:cubicBezTo>
                <a:lnTo>
                  <a:pt x="6382" y="19541"/>
                </a:lnTo>
                <a:cubicBezTo>
                  <a:pt x="6382" y="19736"/>
                  <a:pt x="6656" y="19894"/>
                  <a:pt x="6993" y="19894"/>
                </a:cubicBezTo>
                <a:lnTo>
                  <a:pt x="7186" y="19894"/>
                </a:lnTo>
                <a:lnTo>
                  <a:pt x="7186" y="20380"/>
                </a:lnTo>
                <a:cubicBezTo>
                  <a:pt x="7186" y="20568"/>
                  <a:pt x="7454" y="20721"/>
                  <a:pt x="7780" y="20721"/>
                </a:cubicBezTo>
                <a:lnTo>
                  <a:pt x="8816" y="20721"/>
                </a:lnTo>
                <a:cubicBezTo>
                  <a:pt x="8925" y="21215"/>
                  <a:pt x="9771" y="21600"/>
                  <a:pt x="10800" y="21600"/>
                </a:cubicBezTo>
                <a:cubicBezTo>
                  <a:pt x="11829" y="21600"/>
                  <a:pt x="12675" y="21215"/>
                  <a:pt x="12784" y="20721"/>
                </a:cubicBezTo>
                <a:lnTo>
                  <a:pt x="13820" y="20721"/>
                </a:lnTo>
                <a:cubicBezTo>
                  <a:pt x="14146" y="20721"/>
                  <a:pt x="14414" y="20568"/>
                  <a:pt x="14414" y="20380"/>
                </a:cubicBezTo>
                <a:lnTo>
                  <a:pt x="14414" y="19894"/>
                </a:lnTo>
                <a:lnTo>
                  <a:pt x="14607" y="19894"/>
                </a:lnTo>
                <a:cubicBezTo>
                  <a:pt x="14944" y="19894"/>
                  <a:pt x="15218" y="19736"/>
                  <a:pt x="15218" y="19541"/>
                </a:cubicBezTo>
                <a:lnTo>
                  <a:pt x="15218" y="19010"/>
                </a:lnTo>
                <a:cubicBezTo>
                  <a:pt x="15218" y="18929"/>
                  <a:pt x="15169" y="18855"/>
                  <a:pt x="15090" y="18795"/>
                </a:cubicBezTo>
                <a:cubicBezTo>
                  <a:pt x="15422" y="18765"/>
                  <a:pt x="15681" y="18599"/>
                  <a:pt x="15681" y="18399"/>
                </a:cubicBezTo>
                <a:lnTo>
                  <a:pt x="15681" y="17791"/>
                </a:lnTo>
                <a:cubicBezTo>
                  <a:pt x="15681" y="17758"/>
                  <a:pt x="15670" y="17727"/>
                  <a:pt x="15657" y="17697"/>
                </a:cubicBezTo>
                <a:lnTo>
                  <a:pt x="5943" y="17697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27091" tIns="27091" rIns="27091" bIns="27091" anchor="ctr"/>
          <a:lstStyle/>
          <a:p>
            <a:pPr defTabSz="587022">
              <a:lnSpc>
                <a:spcPct val="100000"/>
              </a:lnSpc>
              <a:defRPr sz="2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392" name="Light Bulb"/>
          <p:cNvSpPr/>
          <p:nvPr/>
        </p:nvSpPr>
        <p:spPr>
          <a:xfrm>
            <a:off x="3651851" y="4284741"/>
            <a:ext cx="866607" cy="1502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2843"/>
                  <a:pt x="0" y="6352"/>
                </a:cubicBezTo>
                <a:cubicBezTo>
                  <a:pt x="0" y="7004"/>
                  <a:pt x="167" y="7633"/>
                  <a:pt x="477" y="8225"/>
                </a:cubicBezTo>
                <a:cubicBezTo>
                  <a:pt x="477" y="8225"/>
                  <a:pt x="477" y="8226"/>
                  <a:pt x="477" y="8227"/>
                </a:cubicBezTo>
                <a:cubicBezTo>
                  <a:pt x="491" y="8261"/>
                  <a:pt x="527" y="8322"/>
                  <a:pt x="579" y="8405"/>
                </a:cubicBezTo>
                <a:cubicBezTo>
                  <a:pt x="693" y="8601"/>
                  <a:pt x="822" y="8793"/>
                  <a:pt x="966" y="8979"/>
                </a:cubicBezTo>
                <a:cubicBezTo>
                  <a:pt x="2223" y="10787"/>
                  <a:pt x="5439" y="15160"/>
                  <a:pt x="5440" y="16141"/>
                </a:cubicBezTo>
                <a:lnTo>
                  <a:pt x="5656" y="16902"/>
                </a:lnTo>
                <a:cubicBezTo>
                  <a:pt x="5656" y="16902"/>
                  <a:pt x="5696" y="16981"/>
                  <a:pt x="5817" y="17079"/>
                </a:cubicBezTo>
                <a:lnTo>
                  <a:pt x="15815" y="17079"/>
                </a:lnTo>
                <a:cubicBezTo>
                  <a:pt x="15936" y="16981"/>
                  <a:pt x="15976" y="16902"/>
                  <a:pt x="15976" y="16902"/>
                </a:cubicBezTo>
                <a:lnTo>
                  <a:pt x="16193" y="16141"/>
                </a:lnTo>
                <a:cubicBezTo>
                  <a:pt x="16193" y="14948"/>
                  <a:pt x="20944" y="8742"/>
                  <a:pt x="21152" y="8227"/>
                </a:cubicBezTo>
                <a:cubicBezTo>
                  <a:pt x="21159" y="8211"/>
                  <a:pt x="21155" y="8198"/>
                  <a:pt x="21141" y="8188"/>
                </a:cubicBezTo>
                <a:cubicBezTo>
                  <a:pt x="21438" y="7607"/>
                  <a:pt x="21600" y="6990"/>
                  <a:pt x="21600" y="6352"/>
                </a:cubicBezTo>
                <a:cubicBezTo>
                  <a:pt x="21600" y="2843"/>
                  <a:pt x="16765" y="0"/>
                  <a:pt x="10800" y="0"/>
                </a:cubicBezTo>
                <a:close/>
                <a:moveTo>
                  <a:pt x="5943" y="17697"/>
                </a:moveTo>
                <a:cubicBezTo>
                  <a:pt x="5930" y="17727"/>
                  <a:pt x="5919" y="17758"/>
                  <a:pt x="5919" y="17791"/>
                </a:cubicBezTo>
                <a:lnTo>
                  <a:pt x="5919" y="18399"/>
                </a:lnTo>
                <a:cubicBezTo>
                  <a:pt x="5919" y="18599"/>
                  <a:pt x="6178" y="18765"/>
                  <a:pt x="6510" y="18795"/>
                </a:cubicBezTo>
                <a:cubicBezTo>
                  <a:pt x="6431" y="18855"/>
                  <a:pt x="6382" y="18929"/>
                  <a:pt x="6382" y="19010"/>
                </a:cubicBezTo>
                <a:lnTo>
                  <a:pt x="6382" y="19541"/>
                </a:lnTo>
                <a:cubicBezTo>
                  <a:pt x="6382" y="19736"/>
                  <a:pt x="6656" y="19894"/>
                  <a:pt x="6993" y="19894"/>
                </a:cubicBezTo>
                <a:lnTo>
                  <a:pt x="7186" y="19894"/>
                </a:lnTo>
                <a:lnTo>
                  <a:pt x="7186" y="20380"/>
                </a:lnTo>
                <a:cubicBezTo>
                  <a:pt x="7186" y="20568"/>
                  <a:pt x="7454" y="20721"/>
                  <a:pt x="7780" y="20721"/>
                </a:cubicBezTo>
                <a:lnTo>
                  <a:pt x="8816" y="20721"/>
                </a:lnTo>
                <a:cubicBezTo>
                  <a:pt x="8925" y="21215"/>
                  <a:pt x="9771" y="21600"/>
                  <a:pt x="10800" y="21600"/>
                </a:cubicBezTo>
                <a:cubicBezTo>
                  <a:pt x="11829" y="21600"/>
                  <a:pt x="12675" y="21215"/>
                  <a:pt x="12784" y="20721"/>
                </a:cubicBezTo>
                <a:lnTo>
                  <a:pt x="13820" y="20721"/>
                </a:lnTo>
                <a:cubicBezTo>
                  <a:pt x="14146" y="20721"/>
                  <a:pt x="14414" y="20568"/>
                  <a:pt x="14414" y="20380"/>
                </a:cubicBezTo>
                <a:lnTo>
                  <a:pt x="14414" y="19894"/>
                </a:lnTo>
                <a:lnTo>
                  <a:pt x="14607" y="19894"/>
                </a:lnTo>
                <a:cubicBezTo>
                  <a:pt x="14944" y="19894"/>
                  <a:pt x="15218" y="19736"/>
                  <a:pt x="15218" y="19541"/>
                </a:cubicBezTo>
                <a:lnTo>
                  <a:pt x="15218" y="19010"/>
                </a:lnTo>
                <a:cubicBezTo>
                  <a:pt x="15218" y="18929"/>
                  <a:pt x="15169" y="18855"/>
                  <a:pt x="15090" y="18795"/>
                </a:cubicBezTo>
                <a:cubicBezTo>
                  <a:pt x="15422" y="18765"/>
                  <a:pt x="15681" y="18599"/>
                  <a:pt x="15681" y="18399"/>
                </a:cubicBezTo>
                <a:lnTo>
                  <a:pt x="15681" y="17791"/>
                </a:lnTo>
                <a:cubicBezTo>
                  <a:pt x="15681" y="17758"/>
                  <a:pt x="15670" y="17727"/>
                  <a:pt x="15657" y="17697"/>
                </a:cubicBezTo>
                <a:lnTo>
                  <a:pt x="5943" y="17697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27091" tIns="27091" rIns="27091" bIns="27091" anchor="ctr"/>
          <a:lstStyle/>
          <a:p>
            <a:pPr defTabSz="587022">
              <a:lnSpc>
                <a:spcPct val="100000"/>
              </a:lnSpc>
              <a:defRPr sz="2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393" name="Light Bulb"/>
          <p:cNvSpPr/>
          <p:nvPr/>
        </p:nvSpPr>
        <p:spPr>
          <a:xfrm>
            <a:off x="4631104" y="3970158"/>
            <a:ext cx="866607" cy="1502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2843"/>
                  <a:pt x="0" y="6352"/>
                </a:cubicBezTo>
                <a:cubicBezTo>
                  <a:pt x="0" y="7004"/>
                  <a:pt x="167" y="7633"/>
                  <a:pt x="477" y="8225"/>
                </a:cubicBezTo>
                <a:cubicBezTo>
                  <a:pt x="477" y="8225"/>
                  <a:pt x="477" y="8226"/>
                  <a:pt x="477" y="8227"/>
                </a:cubicBezTo>
                <a:cubicBezTo>
                  <a:pt x="491" y="8261"/>
                  <a:pt x="527" y="8322"/>
                  <a:pt x="579" y="8405"/>
                </a:cubicBezTo>
                <a:cubicBezTo>
                  <a:pt x="693" y="8601"/>
                  <a:pt x="822" y="8793"/>
                  <a:pt x="966" y="8979"/>
                </a:cubicBezTo>
                <a:cubicBezTo>
                  <a:pt x="2223" y="10787"/>
                  <a:pt x="5439" y="15160"/>
                  <a:pt x="5440" y="16141"/>
                </a:cubicBezTo>
                <a:lnTo>
                  <a:pt x="5656" y="16902"/>
                </a:lnTo>
                <a:cubicBezTo>
                  <a:pt x="5656" y="16902"/>
                  <a:pt x="5696" y="16981"/>
                  <a:pt x="5817" y="17079"/>
                </a:cubicBezTo>
                <a:lnTo>
                  <a:pt x="15815" y="17079"/>
                </a:lnTo>
                <a:cubicBezTo>
                  <a:pt x="15936" y="16981"/>
                  <a:pt x="15976" y="16902"/>
                  <a:pt x="15976" y="16902"/>
                </a:cubicBezTo>
                <a:lnTo>
                  <a:pt x="16193" y="16141"/>
                </a:lnTo>
                <a:cubicBezTo>
                  <a:pt x="16193" y="14948"/>
                  <a:pt x="20944" y="8742"/>
                  <a:pt x="21152" y="8227"/>
                </a:cubicBezTo>
                <a:cubicBezTo>
                  <a:pt x="21159" y="8211"/>
                  <a:pt x="21155" y="8198"/>
                  <a:pt x="21141" y="8188"/>
                </a:cubicBezTo>
                <a:cubicBezTo>
                  <a:pt x="21438" y="7607"/>
                  <a:pt x="21600" y="6990"/>
                  <a:pt x="21600" y="6352"/>
                </a:cubicBezTo>
                <a:cubicBezTo>
                  <a:pt x="21600" y="2843"/>
                  <a:pt x="16765" y="0"/>
                  <a:pt x="10800" y="0"/>
                </a:cubicBezTo>
                <a:close/>
                <a:moveTo>
                  <a:pt x="5943" y="17697"/>
                </a:moveTo>
                <a:cubicBezTo>
                  <a:pt x="5930" y="17727"/>
                  <a:pt x="5919" y="17758"/>
                  <a:pt x="5919" y="17791"/>
                </a:cubicBezTo>
                <a:lnTo>
                  <a:pt x="5919" y="18399"/>
                </a:lnTo>
                <a:cubicBezTo>
                  <a:pt x="5919" y="18599"/>
                  <a:pt x="6178" y="18765"/>
                  <a:pt x="6510" y="18795"/>
                </a:cubicBezTo>
                <a:cubicBezTo>
                  <a:pt x="6431" y="18855"/>
                  <a:pt x="6382" y="18929"/>
                  <a:pt x="6382" y="19010"/>
                </a:cubicBezTo>
                <a:lnTo>
                  <a:pt x="6382" y="19541"/>
                </a:lnTo>
                <a:cubicBezTo>
                  <a:pt x="6382" y="19736"/>
                  <a:pt x="6656" y="19894"/>
                  <a:pt x="6993" y="19894"/>
                </a:cubicBezTo>
                <a:lnTo>
                  <a:pt x="7186" y="19894"/>
                </a:lnTo>
                <a:lnTo>
                  <a:pt x="7186" y="20380"/>
                </a:lnTo>
                <a:cubicBezTo>
                  <a:pt x="7186" y="20568"/>
                  <a:pt x="7454" y="20721"/>
                  <a:pt x="7780" y="20721"/>
                </a:cubicBezTo>
                <a:lnTo>
                  <a:pt x="8816" y="20721"/>
                </a:lnTo>
                <a:cubicBezTo>
                  <a:pt x="8925" y="21215"/>
                  <a:pt x="9771" y="21600"/>
                  <a:pt x="10800" y="21600"/>
                </a:cubicBezTo>
                <a:cubicBezTo>
                  <a:pt x="11829" y="21600"/>
                  <a:pt x="12675" y="21215"/>
                  <a:pt x="12784" y="20721"/>
                </a:cubicBezTo>
                <a:lnTo>
                  <a:pt x="13820" y="20721"/>
                </a:lnTo>
                <a:cubicBezTo>
                  <a:pt x="14146" y="20721"/>
                  <a:pt x="14414" y="20568"/>
                  <a:pt x="14414" y="20380"/>
                </a:cubicBezTo>
                <a:lnTo>
                  <a:pt x="14414" y="19894"/>
                </a:lnTo>
                <a:lnTo>
                  <a:pt x="14607" y="19894"/>
                </a:lnTo>
                <a:cubicBezTo>
                  <a:pt x="14944" y="19894"/>
                  <a:pt x="15218" y="19736"/>
                  <a:pt x="15218" y="19541"/>
                </a:cubicBezTo>
                <a:lnTo>
                  <a:pt x="15218" y="19010"/>
                </a:lnTo>
                <a:cubicBezTo>
                  <a:pt x="15218" y="18929"/>
                  <a:pt x="15169" y="18855"/>
                  <a:pt x="15090" y="18795"/>
                </a:cubicBezTo>
                <a:cubicBezTo>
                  <a:pt x="15422" y="18765"/>
                  <a:pt x="15681" y="18599"/>
                  <a:pt x="15681" y="18399"/>
                </a:cubicBezTo>
                <a:lnTo>
                  <a:pt x="15681" y="17791"/>
                </a:lnTo>
                <a:cubicBezTo>
                  <a:pt x="15681" y="17758"/>
                  <a:pt x="15670" y="17727"/>
                  <a:pt x="15657" y="17697"/>
                </a:cubicBezTo>
                <a:lnTo>
                  <a:pt x="5943" y="17697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27091" tIns="27091" rIns="27091" bIns="27091" anchor="ctr"/>
          <a:lstStyle/>
          <a:p>
            <a:pPr defTabSz="587022">
              <a:lnSpc>
                <a:spcPct val="100000"/>
              </a:lnSpc>
              <a:defRPr sz="2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394" name="Light Bulb"/>
          <p:cNvSpPr/>
          <p:nvPr/>
        </p:nvSpPr>
        <p:spPr>
          <a:xfrm>
            <a:off x="4113410" y="2890591"/>
            <a:ext cx="866607" cy="1502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2843"/>
                  <a:pt x="0" y="6352"/>
                </a:cubicBezTo>
                <a:cubicBezTo>
                  <a:pt x="0" y="7004"/>
                  <a:pt x="167" y="7633"/>
                  <a:pt x="477" y="8225"/>
                </a:cubicBezTo>
                <a:cubicBezTo>
                  <a:pt x="477" y="8225"/>
                  <a:pt x="477" y="8226"/>
                  <a:pt x="477" y="8227"/>
                </a:cubicBezTo>
                <a:cubicBezTo>
                  <a:pt x="491" y="8261"/>
                  <a:pt x="527" y="8322"/>
                  <a:pt x="579" y="8405"/>
                </a:cubicBezTo>
                <a:cubicBezTo>
                  <a:pt x="693" y="8601"/>
                  <a:pt x="822" y="8793"/>
                  <a:pt x="966" y="8979"/>
                </a:cubicBezTo>
                <a:cubicBezTo>
                  <a:pt x="2223" y="10787"/>
                  <a:pt x="5439" y="15160"/>
                  <a:pt x="5440" y="16141"/>
                </a:cubicBezTo>
                <a:lnTo>
                  <a:pt x="5656" y="16902"/>
                </a:lnTo>
                <a:cubicBezTo>
                  <a:pt x="5656" y="16902"/>
                  <a:pt x="5696" y="16981"/>
                  <a:pt x="5817" y="17079"/>
                </a:cubicBezTo>
                <a:lnTo>
                  <a:pt x="15815" y="17079"/>
                </a:lnTo>
                <a:cubicBezTo>
                  <a:pt x="15936" y="16981"/>
                  <a:pt x="15976" y="16902"/>
                  <a:pt x="15976" y="16902"/>
                </a:cubicBezTo>
                <a:lnTo>
                  <a:pt x="16193" y="16141"/>
                </a:lnTo>
                <a:cubicBezTo>
                  <a:pt x="16193" y="14948"/>
                  <a:pt x="20944" y="8742"/>
                  <a:pt x="21152" y="8227"/>
                </a:cubicBezTo>
                <a:cubicBezTo>
                  <a:pt x="21159" y="8211"/>
                  <a:pt x="21155" y="8198"/>
                  <a:pt x="21141" y="8188"/>
                </a:cubicBezTo>
                <a:cubicBezTo>
                  <a:pt x="21438" y="7607"/>
                  <a:pt x="21600" y="6990"/>
                  <a:pt x="21600" y="6352"/>
                </a:cubicBezTo>
                <a:cubicBezTo>
                  <a:pt x="21600" y="2843"/>
                  <a:pt x="16765" y="0"/>
                  <a:pt x="10800" y="0"/>
                </a:cubicBezTo>
                <a:close/>
                <a:moveTo>
                  <a:pt x="5943" y="17697"/>
                </a:moveTo>
                <a:cubicBezTo>
                  <a:pt x="5930" y="17727"/>
                  <a:pt x="5919" y="17758"/>
                  <a:pt x="5919" y="17791"/>
                </a:cubicBezTo>
                <a:lnTo>
                  <a:pt x="5919" y="18399"/>
                </a:lnTo>
                <a:cubicBezTo>
                  <a:pt x="5919" y="18599"/>
                  <a:pt x="6178" y="18765"/>
                  <a:pt x="6510" y="18795"/>
                </a:cubicBezTo>
                <a:cubicBezTo>
                  <a:pt x="6431" y="18855"/>
                  <a:pt x="6382" y="18929"/>
                  <a:pt x="6382" y="19010"/>
                </a:cubicBezTo>
                <a:lnTo>
                  <a:pt x="6382" y="19541"/>
                </a:lnTo>
                <a:cubicBezTo>
                  <a:pt x="6382" y="19736"/>
                  <a:pt x="6656" y="19894"/>
                  <a:pt x="6993" y="19894"/>
                </a:cubicBezTo>
                <a:lnTo>
                  <a:pt x="7186" y="19894"/>
                </a:lnTo>
                <a:lnTo>
                  <a:pt x="7186" y="20380"/>
                </a:lnTo>
                <a:cubicBezTo>
                  <a:pt x="7186" y="20568"/>
                  <a:pt x="7454" y="20721"/>
                  <a:pt x="7780" y="20721"/>
                </a:cubicBezTo>
                <a:lnTo>
                  <a:pt x="8816" y="20721"/>
                </a:lnTo>
                <a:cubicBezTo>
                  <a:pt x="8925" y="21215"/>
                  <a:pt x="9771" y="21600"/>
                  <a:pt x="10800" y="21600"/>
                </a:cubicBezTo>
                <a:cubicBezTo>
                  <a:pt x="11829" y="21600"/>
                  <a:pt x="12675" y="21215"/>
                  <a:pt x="12784" y="20721"/>
                </a:cubicBezTo>
                <a:lnTo>
                  <a:pt x="13820" y="20721"/>
                </a:lnTo>
                <a:cubicBezTo>
                  <a:pt x="14146" y="20721"/>
                  <a:pt x="14414" y="20568"/>
                  <a:pt x="14414" y="20380"/>
                </a:cubicBezTo>
                <a:lnTo>
                  <a:pt x="14414" y="19894"/>
                </a:lnTo>
                <a:lnTo>
                  <a:pt x="14607" y="19894"/>
                </a:lnTo>
                <a:cubicBezTo>
                  <a:pt x="14944" y="19894"/>
                  <a:pt x="15218" y="19736"/>
                  <a:pt x="15218" y="19541"/>
                </a:cubicBezTo>
                <a:lnTo>
                  <a:pt x="15218" y="19010"/>
                </a:lnTo>
                <a:cubicBezTo>
                  <a:pt x="15218" y="18929"/>
                  <a:pt x="15169" y="18855"/>
                  <a:pt x="15090" y="18795"/>
                </a:cubicBezTo>
                <a:cubicBezTo>
                  <a:pt x="15422" y="18765"/>
                  <a:pt x="15681" y="18599"/>
                  <a:pt x="15681" y="18399"/>
                </a:cubicBezTo>
                <a:lnTo>
                  <a:pt x="15681" y="17791"/>
                </a:lnTo>
                <a:cubicBezTo>
                  <a:pt x="15681" y="17758"/>
                  <a:pt x="15670" y="17727"/>
                  <a:pt x="15657" y="17697"/>
                </a:cubicBezTo>
                <a:lnTo>
                  <a:pt x="5943" y="17697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27091" tIns="27091" rIns="27091" bIns="27091" anchor="ctr"/>
          <a:lstStyle/>
          <a:p>
            <a:pPr defTabSz="587022">
              <a:lnSpc>
                <a:spcPct val="100000"/>
              </a:lnSpc>
              <a:defRPr sz="2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grpSp>
        <p:nvGrpSpPr>
          <p:cNvPr id="410" name="Group"/>
          <p:cNvGrpSpPr/>
          <p:nvPr/>
        </p:nvGrpSpPr>
        <p:grpSpPr>
          <a:xfrm>
            <a:off x="5202652" y="3500763"/>
            <a:ext cx="2791683" cy="2064495"/>
            <a:chOff x="-2" y="-1"/>
            <a:chExt cx="2791682" cy="2064494"/>
          </a:xfrm>
        </p:grpSpPr>
        <p:pic>
          <p:nvPicPr>
            <p:cNvPr id="395" name="Circle Oval" descr="Circle Oval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71710" y="443393"/>
              <a:ext cx="419971" cy="4196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09" name="Group"/>
            <p:cNvGrpSpPr/>
            <p:nvPr/>
          </p:nvGrpSpPr>
          <p:grpSpPr>
            <a:xfrm>
              <a:off x="-3" y="-2"/>
              <a:ext cx="2396083" cy="2064495"/>
              <a:chOff x="0" y="0"/>
              <a:chExt cx="2396081" cy="2064494"/>
            </a:xfrm>
          </p:grpSpPr>
          <p:pic>
            <p:nvPicPr>
              <p:cNvPr id="396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04547" y="1263798"/>
                <a:ext cx="419969" cy="4196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7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-1" y="819296"/>
                <a:ext cx="419969" cy="4196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8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85547" y="-1"/>
                <a:ext cx="419970" cy="4196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9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015999" y="120796"/>
                <a:ext cx="419971" cy="4196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00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441904" y="628796"/>
                <a:ext cx="419970" cy="4196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01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546452" y="-1"/>
                <a:ext cx="419971" cy="4196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02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015999" y="628796"/>
                <a:ext cx="419971" cy="4196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03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634999" y="882796"/>
                <a:ext cx="419970" cy="4196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04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305555" y="1009797"/>
                <a:ext cx="419970" cy="4196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05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889000" y="1136798"/>
                <a:ext cx="419970" cy="4196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06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976112" y="1009797"/>
                <a:ext cx="419969" cy="4196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07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85547" y="1644798"/>
                <a:ext cx="419970" cy="4196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08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397000" y="1644798"/>
                <a:ext cx="419971" cy="4196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26" name="Group"/>
          <p:cNvGrpSpPr/>
          <p:nvPr/>
        </p:nvGrpSpPr>
        <p:grpSpPr>
          <a:xfrm>
            <a:off x="4692458" y="5087347"/>
            <a:ext cx="2791681" cy="2064497"/>
            <a:chOff x="-1" y="-1"/>
            <a:chExt cx="2791680" cy="2064495"/>
          </a:xfrm>
        </p:grpSpPr>
        <p:pic>
          <p:nvPicPr>
            <p:cNvPr id="411" name="Circle Oval" descr="Circle Oval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71709" y="443392"/>
              <a:ext cx="419970" cy="4196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25" name="Group"/>
            <p:cNvGrpSpPr/>
            <p:nvPr/>
          </p:nvGrpSpPr>
          <p:grpSpPr>
            <a:xfrm>
              <a:off x="-2" y="-2"/>
              <a:ext cx="2396082" cy="2064496"/>
              <a:chOff x="0" y="-1"/>
              <a:chExt cx="2396081" cy="2064495"/>
            </a:xfrm>
          </p:grpSpPr>
          <p:pic>
            <p:nvPicPr>
              <p:cNvPr id="412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04548" y="1263798"/>
                <a:ext cx="419969" cy="4196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3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-1" y="819297"/>
                <a:ext cx="419970" cy="4196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4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85548" y="-2"/>
                <a:ext cx="419969" cy="4196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5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015999" y="120796"/>
                <a:ext cx="419972" cy="4196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6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441905" y="628796"/>
                <a:ext cx="419969" cy="4196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7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546453" y="-2"/>
                <a:ext cx="419970" cy="4196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8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015999" y="628796"/>
                <a:ext cx="419972" cy="4196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9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635000" y="882797"/>
                <a:ext cx="419969" cy="4196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0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305555" y="1009797"/>
                <a:ext cx="419971" cy="4196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1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889000" y="1136798"/>
                <a:ext cx="419970" cy="4196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2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976112" y="1009797"/>
                <a:ext cx="419969" cy="4196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3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85548" y="1644799"/>
                <a:ext cx="419969" cy="4196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4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397001" y="1644799"/>
                <a:ext cx="419970" cy="4196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42" name="Group"/>
          <p:cNvGrpSpPr/>
          <p:nvPr/>
        </p:nvGrpSpPr>
        <p:grpSpPr>
          <a:xfrm>
            <a:off x="3437708" y="4602370"/>
            <a:ext cx="2791683" cy="2064497"/>
            <a:chOff x="-2" y="-1"/>
            <a:chExt cx="2791681" cy="2064495"/>
          </a:xfrm>
        </p:grpSpPr>
        <p:pic>
          <p:nvPicPr>
            <p:cNvPr id="427" name="Circle Oval" descr="Circle Oval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71710" y="443392"/>
              <a:ext cx="419970" cy="4196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41" name="Group"/>
            <p:cNvGrpSpPr/>
            <p:nvPr/>
          </p:nvGrpSpPr>
          <p:grpSpPr>
            <a:xfrm>
              <a:off x="-3" y="-2"/>
              <a:ext cx="2396084" cy="2064496"/>
              <a:chOff x="-1" y="-1"/>
              <a:chExt cx="2396082" cy="2064495"/>
            </a:xfrm>
          </p:grpSpPr>
          <p:pic>
            <p:nvPicPr>
              <p:cNvPr id="428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04548" y="1263798"/>
                <a:ext cx="419969" cy="4196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9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-2" y="819297"/>
                <a:ext cx="419971" cy="4196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0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85548" y="-2"/>
                <a:ext cx="419970" cy="4196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1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016000" y="120796"/>
                <a:ext cx="419971" cy="4196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2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441905" y="628796"/>
                <a:ext cx="419970" cy="4196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3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546453" y="-2"/>
                <a:ext cx="419971" cy="4196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4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016000" y="628796"/>
                <a:ext cx="419971" cy="4196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5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635000" y="882797"/>
                <a:ext cx="419970" cy="4196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6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305555" y="1009797"/>
                <a:ext cx="419972" cy="4196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7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889001" y="1136798"/>
                <a:ext cx="419969" cy="4196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8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976113" y="1009797"/>
                <a:ext cx="419969" cy="4196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9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85548" y="1644799"/>
                <a:ext cx="419970" cy="4196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0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397001" y="1644799"/>
                <a:ext cx="419971" cy="4196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58" name="Group"/>
          <p:cNvGrpSpPr/>
          <p:nvPr/>
        </p:nvGrpSpPr>
        <p:grpSpPr>
          <a:xfrm>
            <a:off x="6551504" y="4872642"/>
            <a:ext cx="2791683" cy="2064497"/>
            <a:chOff x="-2" y="-1"/>
            <a:chExt cx="2791682" cy="2064495"/>
          </a:xfrm>
        </p:grpSpPr>
        <p:pic>
          <p:nvPicPr>
            <p:cNvPr id="443" name="Circle Oval" descr="Circle Oval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71710" y="443392"/>
              <a:ext cx="419971" cy="4196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57" name="Group"/>
            <p:cNvGrpSpPr/>
            <p:nvPr/>
          </p:nvGrpSpPr>
          <p:grpSpPr>
            <a:xfrm>
              <a:off x="-3" y="-2"/>
              <a:ext cx="2396083" cy="2064496"/>
              <a:chOff x="0" y="-1"/>
              <a:chExt cx="2396081" cy="2064495"/>
            </a:xfrm>
          </p:grpSpPr>
          <p:pic>
            <p:nvPicPr>
              <p:cNvPr id="444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04547" y="1263798"/>
                <a:ext cx="419969" cy="4196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5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-1" y="819297"/>
                <a:ext cx="419969" cy="4196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6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85547" y="-2"/>
                <a:ext cx="419970" cy="4196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7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015999" y="120796"/>
                <a:ext cx="419971" cy="4196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8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441904" y="628796"/>
                <a:ext cx="419970" cy="4196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9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546452" y="-2"/>
                <a:ext cx="419971" cy="4196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50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015999" y="628796"/>
                <a:ext cx="419971" cy="4196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51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634999" y="882797"/>
                <a:ext cx="419970" cy="4196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52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305555" y="1009797"/>
                <a:ext cx="419970" cy="4196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53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889000" y="1136798"/>
                <a:ext cx="419970" cy="4196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54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976112" y="1009797"/>
                <a:ext cx="419969" cy="4196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55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85547" y="1644799"/>
                <a:ext cx="419970" cy="4196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56" name="Circle Oval" descr="Circle Oval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397000" y="1644799"/>
                <a:ext cx="419971" cy="4196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459" name="No entiendo…"/>
          <p:cNvSpPr txBox="1"/>
          <p:nvPr/>
        </p:nvSpPr>
        <p:spPr>
          <a:xfrm>
            <a:off x="4929711" y="3767420"/>
            <a:ext cx="3305820" cy="3734391"/>
          </a:xfrm>
          <a:prstGeom prst="rect">
            <a:avLst/>
          </a:prstGeom>
          <a:solidFill>
            <a:srgbClr val="FF849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1" tIns="27091" rIns="27091" bIns="27091" anchor="ctr">
            <a:spAutoFit/>
          </a:bodyPr>
          <a:lstStyle/>
          <a:p>
            <a:pPr defTabSz="803766">
              <a:lnSpc>
                <a:spcPct val="100000"/>
              </a:lnSpc>
              <a:defRPr sz="2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No entiendo</a:t>
            </a:r>
          </a:p>
          <a:p>
            <a:pPr defTabSz="803766">
              <a:lnSpc>
                <a:spcPct val="100000"/>
              </a:lnSpc>
              <a:defRPr sz="2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No estamos llegando a ninguna parte</a:t>
            </a:r>
          </a:p>
          <a:p>
            <a:pPr defTabSz="803766">
              <a:lnSpc>
                <a:spcPct val="100000"/>
              </a:lnSpc>
              <a:defRPr sz="2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¿Cómo puede </a:t>
            </a:r>
          </a:p>
          <a:p>
            <a:pPr defTabSz="803766">
              <a:lnSpc>
                <a:spcPct val="100000"/>
              </a:lnSpc>
              <a:defRPr sz="2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decir eso!?</a:t>
            </a:r>
          </a:p>
          <a:p>
            <a:pPr defTabSz="803766">
              <a:lnSpc>
                <a:spcPct val="100000"/>
              </a:lnSpc>
              <a:defRPr sz="2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¿Por qué estoy aquí?</a:t>
            </a:r>
          </a:p>
          <a:p>
            <a:pPr defTabSz="803766">
              <a:lnSpc>
                <a:spcPct val="100000"/>
              </a:lnSpc>
              <a:defRPr sz="2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Zzzz</a:t>
            </a:r>
          </a:p>
          <a:p>
            <a:pPr defTabSz="803766">
              <a:lnSpc>
                <a:spcPct val="100000"/>
              </a:lnSpc>
              <a:defRPr sz="2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Etc.</a:t>
            </a:r>
          </a:p>
          <a:p>
            <a:pPr defTabSz="803766">
              <a:lnSpc>
                <a:spcPct val="100000"/>
              </a:lnSpc>
              <a:defRPr sz="2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¿Como ayudo a llegar </a:t>
            </a:r>
          </a:p>
          <a:p>
            <a:pPr defTabSz="803766">
              <a:lnSpc>
                <a:spcPct val="100000"/>
              </a:lnSpc>
              <a:defRPr sz="2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a una buena conclusión?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1" grpId="1"/>
      <p:bldP build="whole" bldLvl="1" animBg="1" rev="0" advAuto="0" spid="459" grpId="3"/>
      <p:bldP build="whole" bldLvl="1" animBg="1" rev="0" advAuto="0" spid="359" grpId="4"/>
      <p:bldP build="whole" bldLvl="1" animBg="1" rev="0" advAuto="0" spid="374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Diamante del diálogo: a veces es más práctico ordenar"/>
          <p:cNvSpPr txBox="1"/>
          <p:nvPr>
            <p:ph type="title"/>
          </p:nvPr>
        </p:nvSpPr>
        <p:spPr>
          <a:xfrm>
            <a:off x="650238" y="1632373"/>
            <a:ext cx="11704323" cy="921176"/>
          </a:xfrm>
          <a:prstGeom prst="rect">
            <a:avLst/>
          </a:prstGeom>
        </p:spPr>
        <p:txBody>
          <a:bodyPr/>
          <a:lstStyle>
            <a:lvl1pPr defTabSz="1161762">
              <a:defRPr spc="-100" sz="3800"/>
            </a:lvl1pPr>
          </a:lstStyle>
          <a:p>
            <a:pPr/>
            <a:r>
              <a:t>Diamante del diálogo: a veces es más práctico ordenar</a:t>
            </a:r>
          </a:p>
        </p:txBody>
      </p:sp>
      <p:sp>
        <p:nvSpPr>
          <p:cNvPr id="462" name="Puntos de acuerdo fundamentales…"/>
          <p:cNvSpPr txBox="1"/>
          <p:nvPr>
            <p:ph type="body" idx="1"/>
          </p:nvPr>
        </p:nvSpPr>
        <p:spPr>
          <a:xfrm>
            <a:off x="650238" y="3359572"/>
            <a:ext cx="11704323" cy="4472295"/>
          </a:xfrm>
          <a:prstGeom prst="rect">
            <a:avLst/>
          </a:prstGeom>
        </p:spPr>
        <p:txBody>
          <a:bodyPr anchor="ctr"/>
          <a:lstStyle/>
          <a:p>
            <a:pPr marL="405105" indent="-405105" defTabSz="563540">
              <a:spcBef>
                <a:spcPts val="1600"/>
              </a:spcBef>
              <a:buSzPct val="45000"/>
              <a:buBlip>
                <a:blip r:embed="rId2"/>
              </a:buBlip>
              <a:defRPr spc="-100" sz="3200"/>
            </a:pPr>
            <a:r>
              <a:t>Puntos de acuerdo fundamentales</a:t>
            </a:r>
            <a:endParaRPr spc="-96"/>
          </a:p>
          <a:p>
            <a:pPr marL="405105" indent="-405105" defTabSz="563540">
              <a:spcBef>
                <a:spcPts val="1600"/>
              </a:spcBef>
              <a:buSzPct val="45000"/>
              <a:buBlip>
                <a:blip r:embed="rId2"/>
              </a:buBlip>
              <a:defRPr spc="-100" sz="3200"/>
            </a:pPr>
            <a:r>
              <a:t>Puntos de desacuerdo: respetar las diferencias, pensar que pueden llegar a mejores conclusiones/decisiones</a:t>
            </a:r>
            <a:endParaRPr spc="-96"/>
          </a:p>
          <a:p>
            <a:pPr marL="405105" indent="-405105" defTabSz="563540">
              <a:spcBef>
                <a:spcPts val="1600"/>
              </a:spcBef>
              <a:buSzPct val="45000"/>
              <a:buBlip>
                <a:blip r:embed="rId2"/>
              </a:buBlip>
              <a:defRPr spc="-100" sz="3200"/>
            </a:pPr>
            <a:r>
              <a:t>Puntos que requieren más conversación</a:t>
            </a:r>
            <a:endParaRPr spc="-96"/>
          </a:p>
          <a:p>
            <a:pPr marL="405105" indent="-405105" defTabSz="563540">
              <a:spcBef>
                <a:spcPts val="1600"/>
              </a:spcBef>
              <a:buSzPct val="45000"/>
              <a:buBlip>
                <a:blip r:embed="rId2"/>
              </a:buBlip>
              <a:defRPr spc="-100" sz="3200"/>
            </a:pPr>
            <a:r>
              <a:t>Puntos que son irrelevantes para este espacio para sí son relevantes para otra instancia</a:t>
            </a:r>
          </a:p>
        </p:txBody>
      </p:sp>
      <p:sp>
        <p:nvSpPr>
          <p:cNvPr id="463" name="No es necesario estar de acuerdo en TODO"/>
          <p:cNvSpPr txBox="1"/>
          <p:nvPr>
            <p:ph type="body" idx="21"/>
          </p:nvPr>
        </p:nvSpPr>
        <p:spPr>
          <a:prstGeom prst="rect">
            <a:avLst/>
          </a:prstGeom>
          <a:solidFill>
            <a:schemeClr val="accent5"/>
          </a:solidFill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803766">
              <a:defRPr spc="0" sz="2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No es necesario estar de acuerdo en TODO</a:t>
            </a:r>
          </a:p>
        </p:txBody>
      </p:sp>
      <p:sp>
        <p:nvSpPr>
          <p:cNvPr id="464" name="Woman"/>
          <p:cNvSpPr/>
          <p:nvPr/>
        </p:nvSpPr>
        <p:spPr>
          <a:xfrm>
            <a:off x="1021305" y="7804152"/>
            <a:ext cx="612252" cy="15327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7" h="21451" fill="norm" stroke="1" extrusionOk="0">
                <a:moveTo>
                  <a:pt x="10767" y="3"/>
                </a:moveTo>
                <a:cubicBezTo>
                  <a:pt x="10163" y="-15"/>
                  <a:pt x="9173" y="50"/>
                  <a:pt x="8379" y="485"/>
                </a:cubicBezTo>
                <a:cubicBezTo>
                  <a:pt x="7869" y="770"/>
                  <a:pt x="7992" y="989"/>
                  <a:pt x="7147" y="1709"/>
                </a:cubicBezTo>
                <a:cubicBezTo>
                  <a:pt x="6047" y="2649"/>
                  <a:pt x="7909" y="2821"/>
                  <a:pt x="6636" y="3320"/>
                </a:cubicBezTo>
                <a:cubicBezTo>
                  <a:pt x="6113" y="3525"/>
                  <a:pt x="6502" y="3869"/>
                  <a:pt x="6502" y="3869"/>
                </a:cubicBezTo>
                <a:cubicBezTo>
                  <a:pt x="6394" y="3885"/>
                  <a:pt x="6207" y="3880"/>
                  <a:pt x="6099" y="3896"/>
                </a:cubicBezTo>
                <a:cubicBezTo>
                  <a:pt x="5550" y="3950"/>
                  <a:pt x="4864" y="4024"/>
                  <a:pt x="4314" y="4395"/>
                </a:cubicBezTo>
                <a:cubicBezTo>
                  <a:pt x="3537" y="4916"/>
                  <a:pt x="1662" y="6006"/>
                  <a:pt x="254" y="6893"/>
                </a:cubicBezTo>
                <a:cubicBezTo>
                  <a:pt x="241" y="6904"/>
                  <a:pt x="226" y="6914"/>
                  <a:pt x="212" y="6920"/>
                </a:cubicBezTo>
                <a:cubicBezTo>
                  <a:pt x="186" y="6941"/>
                  <a:pt x="160" y="6962"/>
                  <a:pt x="133" y="6978"/>
                </a:cubicBezTo>
                <a:cubicBezTo>
                  <a:pt x="-28" y="7113"/>
                  <a:pt x="-54" y="7253"/>
                  <a:pt x="120" y="7398"/>
                </a:cubicBezTo>
                <a:cubicBezTo>
                  <a:pt x="402" y="7629"/>
                  <a:pt x="494" y="7843"/>
                  <a:pt x="883" y="8241"/>
                </a:cubicBezTo>
                <a:cubicBezTo>
                  <a:pt x="1258" y="8633"/>
                  <a:pt x="2132" y="9064"/>
                  <a:pt x="2789" y="9483"/>
                </a:cubicBezTo>
                <a:cubicBezTo>
                  <a:pt x="2950" y="9591"/>
                  <a:pt x="2935" y="9681"/>
                  <a:pt x="3351" y="9923"/>
                </a:cubicBezTo>
                <a:cubicBezTo>
                  <a:pt x="3579" y="10057"/>
                  <a:pt x="3967" y="10040"/>
                  <a:pt x="3820" y="10040"/>
                </a:cubicBezTo>
                <a:cubicBezTo>
                  <a:pt x="4182" y="10051"/>
                  <a:pt x="4546" y="10004"/>
                  <a:pt x="4532" y="10025"/>
                </a:cubicBezTo>
                <a:cubicBezTo>
                  <a:pt x="4331" y="10627"/>
                  <a:pt x="4437" y="11347"/>
                  <a:pt x="4692" y="12094"/>
                </a:cubicBezTo>
                <a:cubicBezTo>
                  <a:pt x="4839" y="12561"/>
                  <a:pt x="6473" y="15069"/>
                  <a:pt x="6527" y="15493"/>
                </a:cubicBezTo>
                <a:cubicBezTo>
                  <a:pt x="6688" y="17357"/>
                  <a:pt x="7279" y="18781"/>
                  <a:pt x="7641" y="19603"/>
                </a:cubicBezTo>
                <a:cubicBezTo>
                  <a:pt x="7668" y="19651"/>
                  <a:pt x="7723" y="19673"/>
                  <a:pt x="7763" y="19673"/>
                </a:cubicBezTo>
                <a:cubicBezTo>
                  <a:pt x="7790" y="19673"/>
                  <a:pt x="7857" y="19684"/>
                  <a:pt x="7951" y="19700"/>
                </a:cubicBezTo>
                <a:cubicBezTo>
                  <a:pt x="7965" y="20098"/>
                  <a:pt x="8258" y="20001"/>
                  <a:pt x="7775" y="20313"/>
                </a:cubicBezTo>
                <a:cubicBezTo>
                  <a:pt x="7494" y="20495"/>
                  <a:pt x="6838" y="20688"/>
                  <a:pt x="6891" y="21026"/>
                </a:cubicBezTo>
                <a:cubicBezTo>
                  <a:pt x="6905" y="21150"/>
                  <a:pt x="6973" y="21215"/>
                  <a:pt x="7214" y="21307"/>
                </a:cubicBezTo>
                <a:cubicBezTo>
                  <a:pt x="7536" y="21419"/>
                  <a:pt x="8649" y="21585"/>
                  <a:pt x="9694" y="21268"/>
                </a:cubicBezTo>
                <a:cubicBezTo>
                  <a:pt x="10231" y="21107"/>
                  <a:pt x="9893" y="20801"/>
                  <a:pt x="10000" y="20672"/>
                </a:cubicBezTo>
                <a:cubicBezTo>
                  <a:pt x="10148" y="20511"/>
                  <a:pt x="10348" y="20420"/>
                  <a:pt x="10214" y="20027"/>
                </a:cubicBezTo>
                <a:cubicBezTo>
                  <a:pt x="10187" y="19947"/>
                  <a:pt x="10096" y="19803"/>
                  <a:pt x="10042" y="19690"/>
                </a:cubicBezTo>
                <a:cubicBezTo>
                  <a:pt x="10176" y="19669"/>
                  <a:pt x="10281" y="19642"/>
                  <a:pt x="10281" y="19609"/>
                </a:cubicBezTo>
                <a:cubicBezTo>
                  <a:pt x="10294" y="19174"/>
                  <a:pt x="10309" y="18942"/>
                  <a:pt x="10268" y="18287"/>
                </a:cubicBezTo>
                <a:cubicBezTo>
                  <a:pt x="10228" y="17798"/>
                  <a:pt x="10243" y="17454"/>
                  <a:pt x="10176" y="16944"/>
                </a:cubicBezTo>
                <a:cubicBezTo>
                  <a:pt x="10109" y="16390"/>
                  <a:pt x="10015" y="16449"/>
                  <a:pt x="9908" y="15896"/>
                </a:cubicBezTo>
                <a:cubicBezTo>
                  <a:pt x="9868" y="15660"/>
                  <a:pt x="9825" y="15434"/>
                  <a:pt x="9879" y="15193"/>
                </a:cubicBezTo>
                <a:cubicBezTo>
                  <a:pt x="9892" y="15101"/>
                  <a:pt x="9987" y="14456"/>
                  <a:pt x="10000" y="14365"/>
                </a:cubicBezTo>
                <a:cubicBezTo>
                  <a:pt x="10027" y="13312"/>
                  <a:pt x="10097" y="12899"/>
                  <a:pt x="10231" y="11852"/>
                </a:cubicBezTo>
                <a:cubicBezTo>
                  <a:pt x="10257" y="11766"/>
                  <a:pt x="10376" y="11717"/>
                  <a:pt x="10469" y="11803"/>
                </a:cubicBezTo>
                <a:cubicBezTo>
                  <a:pt x="11207" y="12464"/>
                  <a:pt x="11555" y="12812"/>
                  <a:pt x="12145" y="13452"/>
                </a:cubicBezTo>
                <a:cubicBezTo>
                  <a:pt x="12615" y="13962"/>
                  <a:pt x="13770" y="15290"/>
                  <a:pt x="13851" y="15532"/>
                </a:cubicBezTo>
                <a:cubicBezTo>
                  <a:pt x="13985" y="15978"/>
                  <a:pt x="14184" y="16417"/>
                  <a:pt x="14345" y="16965"/>
                </a:cubicBezTo>
                <a:cubicBezTo>
                  <a:pt x="14640" y="17948"/>
                  <a:pt x="15661" y="19270"/>
                  <a:pt x="15795" y="19517"/>
                </a:cubicBezTo>
                <a:cubicBezTo>
                  <a:pt x="15822" y="19565"/>
                  <a:pt x="15834" y="19592"/>
                  <a:pt x="15874" y="19630"/>
                </a:cubicBezTo>
                <a:cubicBezTo>
                  <a:pt x="15888" y="19640"/>
                  <a:pt x="16007" y="19658"/>
                  <a:pt x="16168" y="19663"/>
                </a:cubicBezTo>
                <a:cubicBezTo>
                  <a:pt x="16221" y="19851"/>
                  <a:pt x="16234" y="20173"/>
                  <a:pt x="15912" y="20420"/>
                </a:cubicBezTo>
                <a:cubicBezTo>
                  <a:pt x="15631" y="20641"/>
                  <a:pt x="16113" y="20946"/>
                  <a:pt x="16113" y="20946"/>
                </a:cubicBezTo>
                <a:cubicBezTo>
                  <a:pt x="16408" y="21042"/>
                  <a:pt x="16743" y="21091"/>
                  <a:pt x="17186" y="21080"/>
                </a:cubicBezTo>
                <a:cubicBezTo>
                  <a:pt x="17615" y="21075"/>
                  <a:pt x="17884" y="21161"/>
                  <a:pt x="17978" y="21187"/>
                </a:cubicBezTo>
                <a:cubicBezTo>
                  <a:pt x="18031" y="21204"/>
                  <a:pt x="18057" y="21209"/>
                  <a:pt x="18057" y="21209"/>
                </a:cubicBezTo>
                <a:cubicBezTo>
                  <a:pt x="18057" y="21209"/>
                  <a:pt x="19373" y="21440"/>
                  <a:pt x="20848" y="21344"/>
                </a:cubicBezTo>
                <a:cubicBezTo>
                  <a:pt x="21478" y="21317"/>
                  <a:pt x="21546" y="21161"/>
                  <a:pt x="21104" y="20946"/>
                </a:cubicBezTo>
                <a:cubicBezTo>
                  <a:pt x="20447" y="20618"/>
                  <a:pt x="19682" y="20571"/>
                  <a:pt x="19361" y="20367"/>
                </a:cubicBezTo>
                <a:cubicBezTo>
                  <a:pt x="18771" y="19991"/>
                  <a:pt x="18409" y="19910"/>
                  <a:pt x="18288" y="19620"/>
                </a:cubicBezTo>
                <a:cubicBezTo>
                  <a:pt x="18449" y="19598"/>
                  <a:pt x="18543" y="19583"/>
                  <a:pt x="18543" y="19583"/>
                </a:cubicBezTo>
                <a:cubicBezTo>
                  <a:pt x="18543" y="19583"/>
                  <a:pt x="18461" y="19087"/>
                  <a:pt x="18368" y="18765"/>
                </a:cubicBezTo>
                <a:cubicBezTo>
                  <a:pt x="18126" y="17922"/>
                  <a:pt x="18046" y="17332"/>
                  <a:pt x="17965" y="16870"/>
                </a:cubicBezTo>
                <a:cubicBezTo>
                  <a:pt x="17831" y="16053"/>
                  <a:pt x="17360" y="15671"/>
                  <a:pt x="17253" y="15402"/>
                </a:cubicBezTo>
                <a:cubicBezTo>
                  <a:pt x="16851" y="14452"/>
                  <a:pt x="16690" y="14372"/>
                  <a:pt x="16449" y="13378"/>
                </a:cubicBezTo>
                <a:cubicBezTo>
                  <a:pt x="16408" y="13195"/>
                  <a:pt x="16221" y="11911"/>
                  <a:pt x="15912" y="11159"/>
                </a:cubicBezTo>
                <a:cubicBezTo>
                  <a:pt x="15738" y="10734"/>
                  <a:pt x="15405" y="10370"/>
                  <a:pt x="15137" y="9967"/>
                </a:cubicBezTo>
                <a:cubicBezTo>
                  <a:pt x="15218" y="10096"/>
                  <a:pt x="15269" y="9913"/>
                  <a:pt x="15564" y="9886"/>
                </a:cubicBezTo>
                <a:cubicBezTo>
                  <a:pt x="16208" y="9832"/>
                  <a:pt x="16476" y="9686"/>
                  <a:pt x="16838" y="9498"/>
                </a:cubicBezTo>
                <a:cubicBezTo>
                  <a:pt x="17723" y="9020"/>
                  <a:pt x="20312" y="7812"/>
                  <a:pt x="20714" y="7469"/>
                </a:cubicBezTo>
                <a:cubicBezTo>
                  <a:pt x="20888" y="7318"/>
                  <a:pt x="21195" y="7000"/>
                  <a:pt x="21208" y="6839"/>
                </a:cubicBezTo>
                <a:cubicBezTo>
                  <a:pt x="21222" y="6646"/>
                  <a:pt x="20727" y="6421"/>
                  <a:pt x="20580" y="6292"/>
                </a:cubicBezTo>
                <a:cubicBezTo>
                  <a:pt x="20379" y="6120"/>
                  <a:pt x="19881" y="5825"/>
                  <a:pt x="19599" y="5669"/>
                </a:cubicBezTo>
                <a:cubicBezTo>
                  <a:pt x="18889" y="5277"/>
                  <a:pt x="18528" y="5179"/>
                  <a:pt x="17496" y="4690"/>
                </a:cubicBezTo>
                <a:cubicBezTo>
                  <a:pt x="17335" y="4615"/>
                  <a:pt x="16586" y="4008"/>
                  <a:pt x="15862" y="3884"/>
                </a:cubicBezTo>
                <a:cubicBezTo>
                  <a:pt x="15192" y="3766"/>
                  <a:pt x="13968" y="3767"/>
                  <a:pt x="13968" y="3767"/>
                </a:cubicBezTo>
                <a:cubicBezTo>
                  <a:pt x="14116" y="3536"/>
                  <a:pt x="13620" y="3418"/>
                  <a:pt x="13620" y="3149"/>
                </a:cubicBezTo>
                <a:cubicBezTo>
                  <a:pt x="13620" y="2607"/>
                  <a:pt x="15057" y="2853"/>
                  <a:pt x="13729" y="1365"/>
                </a:cubicBezTo>
                <a:cubicBezTo>
                  <a:pt x="13595" y="1220"/>
                  <a:pt x="13324" y="554"/>
                  <a:pt x="12426" y="334"/>
                </a:cubicBezTo>
                <a:cubicBezTo>
                  <a:pt x="12305" y="302"/>
                  <a:pt x="12051" y="279"/>
                  <a:pt x="11957" y="236"/>
                </a:cubicBezTo>
                <a:cubicBezTo>
                  <a:pt x="11796" y="172"/>
                  <a:pt x="11555" y="87"/>
                  <a:pt x="11219" y="38"/>
                </a:cubicBezTo>
                <a:cubicBezTo>
                  <a:pt x="11126" y="25"/>
                  <a:pt x="10968" y="9"/>
                  <a:pt x="10767" y="3"/>
                </a:cubicBezTo>
                <a:close/>
                <a:moveTo>
                  <a:pt x="15514" y="5645"/>
                </a:moveTo>
                <a:cubicBezTo>
                  <a:pt x="15647" y="5640"/>
                  <a:pt x="15796" y="5665"/>
                  <a:pt x="15967" y="5723"/>
                </a:cubicBezTo>
                <a:cubicBezTo>
                  <a:pt x="16731" y="5981"/>
                  <a:pt x="18812" y="6904"/>
                  <a:pt x="18812" y="7022"/>
                </a:cubicBezTo>
                <a:cubicBezTo>
                  <a:pt x="18812" y="7113"/>
                  <a:pt x="18490" y="7365"/>
                  <a:pt x="17806" y="7838"/>
                </a:cubicBezTo>
                <a:cubicBezTo>
                  <a:pt x="17350" y="8155"/>
                  <a:pt x="16894" y="8365"/>
                  <a:pt x="16264" y="8763"/>
                </a:cubicBezTo>
                <a:cubicBezTo>
                  <a:pt x="16224" y="8790"/>
                  <a:pt x="15967" y="8972"/>
                  <a:pt x="15686" y="8961"/>
                </a:cubicBezTo>
                <a:cubicBezTo>
                  <a:pt x="15686" y="8961"/>
                  <a:pt x="15299" y="8919"/>
                  <a:pt x="14923" y="8817"/>
                </a:cubicBezTo>
                <a:cubicBezTo>
                  <a:pt x="14575" y="8720"/>
                  <a:pt x="14186" y="8736"/>
                  <a:pt x="14186" y="8758"/>
                </a:cubicBezTo>
                <a:cubicBezTo>
                  <a:pt x="14186" y="8763"/>
                  <a:pt x="13824" y="8521"/>
                  <a:pt x="13851" y="8021"/>
                </a:cubicBezTo>
                <a:cubicBezTo>
                  <a:pt x="13891" y="7054"/>
                  <a:pt x="14277" y="6722"/>
                  <a:pt x="14559" y="6340"/>
                </a:cubicBezTo>
                <a:cubicBezTo>
                  <a:pt x="14861" y="5938"/>
                  <a:pt x="15116" y="5661"/>
                  <a:pt x="15514" y="5645"/>
                </a:cubicBezTo>
                <a:close/>
                <a:moveTo>
                  <a:pt x="5395" y="5887"/>
                </a:moveTo>
                <a:cubicBezTo>
                  <a:pt x="5545" y="5876"/>
                  <a:pt x="5689" y="5902"/>
                  <a:pt x="5722" y="6028"/>
                </a:cubicBezTo>
                <a:cubicBezTo>
                  <a:pt x="5749" y="6120"/>
                  <a:pt x="5832" y="6280"/>
                  <a:pt x="5886" y="6414"/>
                </a:cubicBezTo>
                <a:cubicBezTo>
                  <a:pt x="6060" y="6844"/>
                  <a:pt x="6366" y="6931"/>
                  <a:pt x="6393" y="7210"/>
                </a:cubicBezTo>
                <a:cubicBezTo>
                  <a:pt x="6527" y="8430"/>
                  <a:pt x="5806" y="8382"/>
                  <a:pt x="5404" y="8919"/>
                </a:cubicBezTo>
                <a:cubicBezTo>
                  <a:pt x="5337" y="8903"/>
                  <a:pt x="4707" y="8988"/>
                  <a:pt x="4130" y="9095"/>
                </a:cubicBezTo>
                <a:cubicBezTo>
                  <a:pt x="3419" y="8778"/>
                  <a:pt x="3068" y="7651"/>
                  <a:pt x="2559" y="7281"/>
                </a:cubicBezTo>
                <a:cubicBezTo>
                  <a:pt x="2291" y="7082"/>
                  <a:pt x="3164" y="6834"/>
                  <a:pt x="3807" y="6544"/>
                </a:cubicBezTo>
                <a:cubicBezTo>
                  <a:pt x="4304" y="6323"/>
                  <a:pt x="4516" y="6228"/>
                  <a:pt x="5052" y="5964"/>
                </a:cubicBezTo>
                <a:cubicBezTo>
                  <a:pt x="5092" y="5946"/>
                  <a:pt x="5246" y="5898"/>
                  <a:pt x="5395" y="5887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27091" tIns="27091" rIns="27091" bIns="27091" anchor="ctr"/>
          <a:lstStyle/>
          <a:p>
            <a:pPr defTabSz="803766">
              <a:lnSpc>
                <a:spcPct val="100000"/>
              </a:lnSpc>
              <a:defRPr sz="2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465" name="Man"/>
          <p:cNvSpPr/>
          <p:nvPr/>
        </p:nvSpPr>
        <p:spPr>
          <a:xfrm>
            <a:off x="4435801" y="7804458"/>
            <a:ext cx="593458" cy="15320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0" h="21502" fill="norm" stroke="1" extrusionOk="0">
                <a:moveTo>
                  <a:pt x="10246" y="9"/>
                </a:moveTo>
                <a:cubicBezTo>
                  <a:pt x="9651" y="38"/>
                  <a:pt x="9052" y="141"/>
                  <a:pt x="8490" y="330"/>
                </a:cubicBezTo>
                <a:cubicBezTo>
                  <a:pt x="7409" y="696"/>
                  <a:pt x="7827" y="1470"/>
                  <a:pt x="7827" y="1470"/>
                </a:cubicBezTo>
                <a:cubicBezTo>
                  <a:pt x="7827" y="1470"/>
                  <a:pt x="7467" y="1471"/>
                  <a:pt x="7689" y="1836"/>
                </a:cubicBezTo>
                <a:cubicBezTo>
                  <a:pt x="7827" y="2068"/>
                  <a:pt x="7730" y="2121"/>
                  <a:pt x="8174" y="2196"/>
                </a:cubicBezTo>
                <a:cubicBezTo>
                  <a:pt x="8285" y="2476"/>
                  <a:pt x="8629" y="2492"/>
                  <a:pt x="8629" y="2982"/>
                </a:cubicBezTo>
                <a:cubicBezTo>
                  <a:pt x="8629" y="2987"/>
                  <a:pt x="8355" y="2977"/>
                  <a:pt x="8161" y="3133"/>
                </a:cubicBezTo>
                <a:cubicBezTo>
                  <a:pt x="8106" y="3176"/>
                  <a:pt x="8049" y="3321"/>
                  <a:pt x="7827" y="3358"/>
                </a:cubicBezTo>
                <a:cubicBezTo>
                  <a:pt x="6842" y="3541"/>
                  <a:pt x="4636" y="3730"/>
                  <a:pt x="4095" y="3940"/>
                </a:cubicBezTo>
                <a:cubicBezTo>
                  <a:pt x="3332" y="4236"/>
                  <a:pt x="185" y="6556"/>
                  <a:pt x="185" y="6782"/>
                </a:cubicBezTo>
                <a:cubicBezTo>
                  <a:pt x="185" y="7132"/>
                  <a:pt x="112" y="7368"/>
                  <a:pt x="306" y="7545"/>
                </a:cubicBezTo>
                <a:cubicBezTo>
                  <a:pt x="1138" y="8299"/>
                  <a:pt x="2140" y="9547"/>
                  <a:pt x="3388" y="10138"/>
                </a:cubicBezTo>
                <a:cubicBezTo>
                  <a:pt x="3555" y="10219"/>
                  <a:pt x="3874" y="10312"/>
                  <a:pt x="4290" y="10365"/>
                </a:cubicBezTo>
                <a:cubicBezTo>
                  <a:pt x="4706" y="10419"/>
                  <a:pt x="5414" y="10538"/>
                  <a:pt x="5400" y="10635"/>
                </a:cubicBezTo>
                <a:cubicBezTo>
                  <a:pt x="5261" y="11506"/>
                  <a:pt x="4984" y="13594"/>
                  <a:pt x="4775" y="14590"/>
                </a:cubicBezTo>
                <a:cubicBezTo>
                  <a:pt x="4637" y="15241"/>
                  <a:pt x="4526" y="15983"/>
                  <a:pt x="4429" y="16446"/>
                </a:cubicBezTo>
                <a:cubicBezTo>
                  <a:pt x="4262" y="17243"/>
                  <a:pt x="4221" y="18179"/>
                  <a:pt x="3666" y="19164"/>
                </a:cubicBezTo>
                <a:cubicBezTo>
                  <a:pt x="3416" y="19616"/>
                  <a:pt x="2972" y="20213"/>
                  <a:pt x="3250" y="20213"/>
                </a:cubicBezTo>
                <a:cubicBezTo>
                  <a:pt x="2833" y="20611"/>
                  <a:pt x="1236" y="20826"/>
                  <a:pt x="432" y="20912"/>
                </a:cubicBezTo>
                <a:cubicBezTo>
                  <a:pt x="154" y="20939"/>
                  <a:pt x="-25" y="21042"/>
                  <a:pt x="3" y="21155"/>
                </a:cubicBezTo>
                <a:lnTo>
                  <a:pt x="29" y="21224"/>
                </a:lnTo>
                <a:cubicBezTo>
                  <a:pt x="43" y="21310"/>
                  <a:pt x="324" y="21343"/>
                  <a:pt x="393" y="21343"/>
                </a:cubicBezTo>
                <a:cubicBezTo>
                  <a:pt x="837" y="21375"/>
                  <a:pt x="2207" y="21460"/>
                  <a:pt x="3206" y="21304"/>
                </a:cubicBezTo>
                <a:cubicBezTo>
                  <a:pt x="4371" y="21127"/>
                  <a:pt x="5857" y="21246"/>
                  <a:pt x="7008" y="21187"/>
                </a:cubicBezTo>
                <a:cubicBezTo>
                  <a:pt x="7355" y="21170"/>
                  <a:pt x="7398" y="20691"/>
                  <a:pt x="7259" y="20470"/>
                </a:cubicBezTo>
                <a:cubicBezTo>
                  <a:pt x="7218" y="20406"/>
                  <a:pt x="7134" y="20374"/>
                  <a:pt x="7134" y="20374"/>
                </a:cubicBezTo>
                <a:lnTo>
                  <a:pt x="7190" y="20411"/>
                </a:lnTo>
                <a:cubicBezTo>
                  <a:pt x="7773" y="20433"/>
                  <a:pt x="8367" y="17904"/>
                  <a:pt x="8742" y="15859"/>
                </a:cubicBezTo>
                <a:cubicBezTo>
                  <a:pt x="8908" y="14998"/>
                  <a:pt x="10033" y="13115"/>
                  <a:pt x="10394" y="12496"/>
                </a:cubicBezTo>
                <a:cubicBezTo>
                  <a:pt x="10421" y="12442"/>
                  <a:pt x="10630" y="12442"/>
                  <a:pt x="10658" y="12496"/>
                </a:cubicBezTo>
                <a:cubicBezTo>
                  <a:pt x="10880" y="12986"/>
                  <a:pt x="11168" y="14030"/>
                  <a:pt x="11473" y="14756"/>
                </a:cubicBezTo>
                <a:cubicBezTo>
                  <a:pt x="11542" y="14923"/>
                  <a:pt x="11753" y="15563"/>
                  <a:pt x="11781" y="15967"/>
                </a:cubicBezTo>
                <a:cubicBezTo>
                  <a:pt x="11892" y="17205"/>
                  <a:pt x="11572" y="19841"/>
                  <a:pt x="12002" y="20174"/>
                </a:cubicBezTo>
                <a:cubicBezTo>
                  <a:pt x="12002" y="20174"/>
                  <a:pt x="11906" y="20681"/>
                  <a:pt x="11490" y="21052"/>
                </a:cubicBezTo>
                <a:cubicBezTo>
                  <a:pt x="10908" y="21574"/>
                  <a:pt x="13763" y="21579"/>
                  <a:pt x="14568" y="21380"/>
                </a:cubicBezTo>
                <a:cubicBezTo>
                  <a:pt x="15608" y="21127"/>
                  <a:pt x="14986" y="20681"/>
                  <a:pt x="15028" y="20487"/>
                </a:cubicBezTo>
                <a:cubicBezTo>
                  <a:pt x="15125" y="20315"/>
                  <a:pt x="15333" y="20315"/>
                  <a:pt x="15444" y="19949"/>
                </a:cubicBezTo>
                <a:cubicBezTo>
                  <a:pt x="15763" y="18840"/>
                  <a:pt x="15485" y="17441"/>
                  <a:pt x="15513" y="16317"/>
                </a:cubicBezTo>
                <a:cubicBezTo>
                  <a:pt x="15527" y="15945"/>
                  <a:pt x="15886" y="15229"/>
                  <a:pt x="15886" y="14228"/>
                </a:cubicBezTo>
                <a:cubicBezTo>
                  <a:pt x="15886" y="13222"/>
                  <a:pt x="15888" y="12329"/>
                  <a:pt x="15721" y="11430"/>
                </a:cubicBezTo>
                <a:cubicBezTo>
                  <a:pt x="15610" y="10838"/>
                  <a:pt x="16110" y="10801"/>
                  <a:pt x="15652" y="10043"/>
                </a:cubicBezTo>
                <a:cubicBezTo>
                  <a:pt x="17247" y="10107"/>
                  <a:pt x="17453" y="10053"/>
                  <a:pt x="17967" y="9800"/>
                </a:cubicBezTo>
                <a:cubicBezTo>
                  <a:pt x="19312" y="9122"/>
                  <a:pt x="20798" y="7584"/>
                  <a:pt x="21062" y="7320"/>
                </a:cubicBezTo>
                <a:cubicBezTo>
                  <a:pt x="21575" y="7277"/>
                  <a:pt x="21546" y="6845"/>
                  <a:pt x="21296" y="6533"/>
                </a:cubicBezTo>
                <a:cubicBezTo>
                  <a:pt x="21226" y="6452"/>
                  <a:pt x="20909" y="6464"/>
                  <a:pt x="20854" y="6383"/>
                </a:cubicBezTo>
                <a:cubicBezTo>
                  <a:pt x="20424" y="5754"/>
                  <a:pt x="17691" y="4301"/>
                  <a:pt x="17247" y="3989"/>
                </a:cubicBezTo>
                <a:cubicBezTo>
                  <a:pt x="16859" y="3714"/>
                  <a:pt x="14264" y="3515"/>
                  <a:pt x="13376" y="3380"/>
                </a:cubicBezTo>
                <a:cubicBezTo>
                  <a:pt x="13237" y="3359"/>
                  <a:pt x="13085" y="3299"/>
                  <a:pt x="13029" y="3246"/>
                </a:cubicBezTo>
                <a:cubicBezTo>
                  <a:pt x="13001" y="3224"/>
                  <a:pt x="12988" y="3203"/>
                  <a:pt x="12960" y="3182"/>
                </a:cubicBezTo>
                <a:cubicBezTo>
                  <a:pt x="12724" y="2983"/>
                  <a:pt x="12392" y="2988"/>
                  <a:pt x="12392" y="2988"/>
                </a:cubicBezTo>
                <a:cubicBezTo>
                  <a:pt x="12350" y="2838"/>
                  <a:pt x="12319" y="2713"/>
                  <a:pt x="12444" y="2627"/>
                </a:cubicBezTo>
                <a:cubicBezTo>
                  <a:pt x="12610" y="2503"/>
                  <a:pt x="12750" y="2363"/>
                  <a:pt x="12847" y="2218"/>
                </a:cubicBezTo>
                <a:cubicBezTo>
                  <a:pt x="13041" y="2202"/>
                  <a:pt x="13196" y="2212"/>
                  <a:pt x="13376" y="1932"/>
                </a:cubicBezTo>
                <a:cubicBezTo>
                  <a:pt x="13445" y="1809"/>
                  <a:pt x="13748" y="1481"/>
                  <a:pt x="13276" y="1470"/>
                </a:cubicBezTo>
                <a:cubicBezTo>
                  <a:pt x="13373" y="1244"/>
                  <a:pt x="13679" y="443"/>
                  <a:pt x="12500" y="271"/>
                </a:cubicBezTo>
                <a:cubicBezTo>
                  <a:pt x="12154" y="222"/>
                  <a:pt x="12141" y="152"/>
                  <a:pt x="11989" y="125"/>
                </a:cubicBezTo>
                <a:cubicBezTo>
                  <a:pt x="11434" y="22"/>
                  <a:pt x="10841" y="-21"/>
                  <a:pt x="10246" y="9"/>
                </a:cubicBezTo>
                <a:close/>
                <a:moveTo>
                  <a:pt x="16042" y="6037"/>
                </a:moveTo>
                <a:cubicBezTo>
                  <a:pt x="16175" y="6059"/>
                  <a:pt x="16316" y="6122"/>
                  <a:pt x="16371" y="6146"/>
                </a:cubicBezTo>
                <a:cubicBezTo>
                  <a:pt x="17342" y="6566"/>
                  <a:pt x="18104" y="6824"/>
                  <a:pt x="18201" y="6954"/>
                </a:cubicBezTo>
                <a:cubicBezTo>
                  <a:pt x="18270" y="7185"/>
                  <a:pt x="18326" y="7448"/>
                  <a:pt x="18326" y="7448"/>
                </a:cubicBezTo>
                <a:cubicBezTo>
                  <a:pt x="18326" y="7448"/>
                  <a:pt x="17454" y="9004"/>
                  <a:pt x="17052" y="9123"/>
                </a:cubicBezTo>
                <a:cubicBezTo>
                  <a:pt x="16802" y="9204"/>
                  <a:pt x="15790" y="8945"/>
                  <a:pt x="15236" y="8971"/>
                </a:cubicBezTo>
                <a:cubicBezTo>
                  <a:pt x="15236" y="8702"/>
                  <a:pt x="15249" y="8449"/>
                  <a:pt x="15305" y="7949"/>
                </a:cubicBezTo>
                <a:cubicBezTo>
                  <a:pt x="15374" y="7346"/>
                  <a:pt x="15692" y="6442"/>
                  <a:pt x="15747" y="6173"/>
                </a:cubicBezTo>
                <a:cubicBezTo>
                  <a:pt x="15782" y="6033"/>
                  <a:pt x="15908" y="6015"/>
                  <a:pt x="16042" y="6037"/>
                </a:cubicBezTo>
                <a:close/>
                <a:moveTo>
                  <a:pt x="5001" y="6052"/>
                </a:moveTo>
                <a:cubicBezTo>
                  <a:pt x="5137" y="6042"/>
                  <a:pt x="5286" y="6073"/>
                  <a:pt x="5317" y="6130"/>
                </a:cubicBezTo>
                <a:cubicBezTo>
                  <a:pt x="5456" y="6388"/>
                  <a:pt x="5454" y="6739"/>
                  <a:pt x="5551" y="7132"/>
                </a:cubicBezTo>
                <a:cubicBezTo>
                  <a:pt x="5704" y="7751"/>
                  <a:pt x="5968" y="8368"/>
                  <a:pt x="5898" y="8734"/>
                </a:cubicBezTo>
                <a:cubicBezTo>
                  <a:pt x="5870" y="8917"/>
                  <a:pt x="5912" y="9090"/>
                  <a:pt x="5898" y="9106"/>
                </a:cubicBezTo>
                <a:cubicBezTo>
                  <a:pt x="5898" y="9106"/>
                  <a:pt x="5413" y="9294"/>
                  <a:pt x="5205" y="9321"/>
                </a:cubicBezTo>
                <a:cubicBezTo>
                  <a:pt x="4899" y="9354"/>
                  <a:pt x="4593" y="9461"/>
                  <a:pt x="4537" y="9429"/>
                </a:cubicBezTo>
                <a:cubicBezTo>
                  <a:pt x="4149" y="9149"/>
                  <a:pt x="3152" y="7621"/>
                  <a:pt x="3042" y="7384"/>
                </a:cubicBezTo>
                <a:cubicBezTo>
                  <a:pt x="3097" y="7250"/>
                  <a:pt x="3139" y="7061"/>
                  <a:pt x="3167" y="6964"/>
                </a:cubicBezTo>
                <a:cubicBezTo>
                  <a:pt x="3181" y="6921"/>
                  <a:pt x="3206" y="6883"/>
                  <a:pt x="3276" y="6851"/>
                </a:cubicBezTo>
                <a:cubicBezTo>
                  <a:pt x="3539" y="6700"/>
                  <a:pt x="4330" y="6259"/>
                  <a:pt x="4871" y="6076"/>
                </a:cubicBezTo>
                <a:cubicBezTo>
                  <a:pt x="4909" y="6062"/>
                  <a:pt x="4955" y="6056"/>
                  <a:pt x="5001" y="6052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27091" tIns="27091" rIns="27091" bIns="27091" anchor="ctr"/>
          <a:lstStyle/>
          <a:p>
            <a:pPr defTabSz="803766">
              <a:lnSpc>
                <a:spcPct val="100000"/>
              </a:lnSpc>
              <a:defRPr sz="2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466" name="Hiking"/>
          <p:cNvSpPr/>
          <p:nvPr/>
        </p:nvSpPr>
        <p:spPr>
          <a:xfrm>
            <a:off x="2553668" y="7834782"/>
            <a:ext cx="962002" cy="14713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1" h="21470" fill="norm" stroke="1" extrusionOk="0">
                <a:moveTo>
                  <a:pt x="13808" y="0"/>
                </a:moveTo>
                <a:cubicBezTo>
                  <a:pt x="13160" y="0"/>
                  <a:pt x="12512" y="162"/>
                  <a:pt x="12018" y="486"/>
                </a:cubicBezTo>
                <a:cubicBezTo>
                  <a:pt x="11030" y="1136"/>
                  <a:pt x="11030" y="2190"/>
                  <a:pt x="12018" y="2840"/>
                </a:cubicBezTo>
                <a:cubicBezTo>
                  <a:pt x="13007" y="3489"/>
                  <a:pt x="14609" y="3489"/>
                  <a:pt x="15597" y="2840"/>
                </a:cubicBezTo>
                <a:cubicBezTo>
                  <a:pt x="16585" y="2190"/>
                  <a:pt x="16585" y="1136"/>
                  <a:pt x="15597" y="486"/>
                </a:cubicBezTo>
                <a:cubicBezTo>
                  <a:pt x="15103" y="162"/>
                  <a:pt x="14455" y="0"/>
                  <a:pt x="13808" y="0"/>
                </a:cubicBezTo>
                <a:close/>
                <a:moveTo>
                  <a:pt x="5512" y="1761"/>
                </a:moveTo>
                <a:cubicBezTo>
                  <a:pt x="4661" y="1803"/>
                  <a:pt x="3900" y="2199"/>
                  <a:pt x="3692" y="2786"/>
                </a:cubicBezTo>
                <a:lnTo>
                  <a:pt x="2231" y="6906"/>
                </a:lnTo>
                <a:cubicBezTo>
                  <a:pt x="1377" y="6961"/>
                  <a:pt x="596" y="7320"/>
                  <a:pt x="253" y="7879"/>
                </a:cubicBezTo>
                <a:cubicBezTo>
                  <a:pt x="-239" y="8681"/>
                  <a:pt x="353" y="9592"/>
                  <a:pt x="1573" y="9915"/>
                </a:cubicBezTo>
                <a:cubicBezTo>
                  <a:pt x="2793" y="10239"/>
                  <a:pt x="4180" y="9851"/>
                  <a:pt x="4672" y="9050"/>
                </a:cubicBezTo>
                <a:cubicBezTo>
                  <a:pt x="4845" y="8767"/>
                  <a:pt x="8802" y="2442"/>
                  <a:pt x="8802" y="2442"/>
                </a:cubicBezTo>
                <a:lnTo>
                  <a:pt x="6377" y="1843"/>
                </a:lnTo>
                <a:cubicBezTo>
                  <a:pt x="6091" y="1773"/>
                  <a:pt x="5795" y="1747"/>
                  <a:pt x="5512" y="1761"/>
                </a:cubicBezTo>
                <a:close/>
                <a:moveTo>
                  <a:pt x="11584" y="3288"/>
                </a:moveTo>
                <a:cubicBezTo>
                  <a:pt x="9747" y="3252"/>
                  <a:pt x="7972" y="4760"/>
                  <a:pt x="6497" y="7059"/>
                </a:cubicBezTo>
                <a:cubicBezTo>
                  <a:pt x="4811" y="9686"/>
                  <a:pt x="5907" y="11797"/>
                  <a:pt x="5907" y="11797"/>
                </a:cubicBezTo>
                <a:lnTo>
                  <a:pt x="3880" y="14760"/>
                </a:lnTo>
                <a:lnTo>
                  <a:pt x="161" y="20126"/>
                </a:lnTo>
                <a:cubicBezTo>
                  <a:pt x="-198" y="20570"/>
                  <a:pt x="62" y="21127"/>
                  <a:pt x="738" y="21364"/>
                </a:cubicBezTo>
                <a:cubicBezTo>
                  <a:pt x="1414" y="21600"/>
                  <a:pt x="2260" y="21429"/>
                  <a:pt x="2619" y="20985"/>
                </a:cubicBezTo>
                <a:lnTo>
                  <a:pt x="3255" y="20235"/>
                </a:lnTo>
                <a:lnTo>
                  <a:pt x="8651" y="13911"/>
                </a:lnTo>
                <a:lnTo>
                  <a:pt x="9614" y="15382"/>
                </a:lnTo>
                <a:cubicBezTo>
                  <a:pt x="9629" y="15414"/>
                  <a:pt x="9647" y="15447"/>
                  <a:pt x="9667" y="15479"/>
                </a:cubicBezTo>
                <a:lnTo>
                  <a:pt x="13157" y="20817"/>
                </a:lnTo>
                <a:cubicBezTo>
                  <a:pt x="13472" y="21306"/>
                  <a:pt x="14339" y="21537"/>
                  <a:pt x="15084" y="21330"/>
                </a:cubicBezTo>
                <a:cubicBezTo>
                  <a:pt x="15758" y="21143"/>
                  <a:pt x="16067" y="20642"/>
                  <a:pt x="15886" y="20186"/>
                </a:cubicBezTo>
                <a:lnTo>
                  <a:pt x="15875" y="20164"/>
                </a:lnTo>
                <a:cubicBezTo>
                  <a:pt x="15867" y="20144"/>
                  <a:pt x="15858" y="20125"/>
                  <a:pt x="15847" y="20106"/>
                </a:cubicBezTo>
                <a:lnTo>
                  <a:pt x="14540" y="17420"/>
                </a:lnTo>
                <a:lnTo>
                  <a:pt x="13236" y="14726"/>
                </a:lnTo>
                <a:cubicBezTo>
                  <a:pt x="13232" y="14720"/>
                  <a:pt x="13225" y="14714"/>
                  <a:pt x="13221" y="14708"/>
                </a:cubicBezTo>
                <a:lnTo>
                  <a:pt x="10992" y="10123"/>
                </a:lnTo>
                <a:lnTo>
                  <a:pt x="12297" y="7830"/>
                </a:lnTo>
                <a:lnTo>
                  <a:pt x="13435" y="9350"/>
                </a:lnTo>
                <a:lnTo>
                  <a:pt x="19582" y="9865"/>
                </a:lnTo>
                <a:lnTo>
                  <a:pt x="17808" y="21174"/>
                </a:lnTo>
                <a:lnTo>
                  <a:pt x="18668" y="21174"/>
                </a:lnTo>
                <a:lnTo>
                  <a:pt x="21361" y="6899"/>
                </a:lnTo>
                <a:lnTo>
                  <a:pt x="20046" y="6899"/>
                </a:lnTo>
                <a:lnTo>
                  <a:pt x="19814" y="8389"/>
                </a:lnTo>
                <a:cubicBezTo>
                  <a:pt x="19070" y="8282"/>
                  <a:pt x="17633" y="8072"/>
                  <a:pt x="16074" y="7823"/>
                </a:cubicBezTo>
                <a:cubicBezTo>
                  <a:pt x="13879" y="7474"/>
                  <a:pt x="15668" y="4276"/>
                  <a:pt x="12376" y="3400"/>
                </a:cubicBezTo>
                <a:cubicBezTo>
                  <a:pt x="12111" y="3330"/>
                  <a:pt x="11847" y="3293"/>
                  <a:pt x="11584" y="328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27091" tIns="27091" rIns="27091" bIns="27091" anchor="ctr"/>
          <a:lstStyle/>
          <a:p>
            <a:pPr defTabSz="803766">
              <a:lnSpc>
                <a:spcPct val="100000"/>
              </a:lnSpc>
              <a:defRPr sz="2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467" name="Infant Crawling"/>
          <p:cNvSpPr/>
          <p:nvPr/>
        </p:nvSpPr>
        <p:spPr>
          <a:xfrm>
            <a:off x="5638177" y="8255041"/>
            <a:ext cx="1420630" cy="1070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192" fill="norm" stroke="1" extrusionOk="0">
                <a:moveTo>
                  <a:pt x="17338" y="0"/>
                </a:moveTo>
                <a:cubicBezTo>
                  <a:pt x="17184" y="-1"/>
                  <a:pt x="17026" y="7"/>
                  <a:pt x="16863" y="24"/>
                </a:cubicBezTo>
                <a:cubicBezTo>
                  <a:pt x="14606" y="265"/>
                  <a:pt x="14522" y="3352"/>
                  <a:pt x="14539" y="4168"/>
                </a:cubicBezTo>
                <a:cubicBezTo>
                  <a:pt x="14541" y="4260"/>
                  <a:pt x="14481" y="4330"/>
                  <a:pt x="14411" y="4320"/>
                </a:cubicBezTo>
                <a:cubicBezTo>
                  <a:pt x="14232" y="4292"/>
                  <a:pt x="13926" y="4358"/>
                  <a:pt x="13804" y="5056"/>
                </a:cubicBezTo>
                <a:cubicBezTo>
                  <a:pt x="13742" y="5414"/>
                  <a:pt x="13780" y="5842"/>
                  <a:pt x="13857" y="6244"/>
                </a:cubicBezTo>
                <a:cubicBezTo>
                  <a:pt x="13883" y="6381"/>
                  <a:pt x="13856" y="6527"/>
                  <a:pt x="13779" y="6627"/>
                </a:cubicBezTo>
                <a:cubicBezTo>
                  <a:pt x="12987" y="7643"/>
                  <a:pt x="10776" y="8319"/>
                  <a:pt x="8310" y="8841"/>
                </a:cubicBezTo>
                <a:cubicBezTo>
                  <a:pt x="8211" y="8862"/>
                  <a:pt x="8112" y="8810"/>
                  <a:pt x="8054" y="8703"/>
                </a:cubicBezTo>
                <a:cubicBezTo>
                  <a:pt x="7971" y="8549"/>
                  <a:pt x="7886" y="8424"/>
                  <a:pt x="7798" y="8336"/>
                </a:cubicBezTo>
                <a:cubicBezTo>
                  <a:pt x="7727" y="8264"/>
                  <a:pt x="7633" y="8237"/>
                  <a:pt x="7545" y="8261"/>
                </a:cubicBezTo>
                <a:cubicBezTo>
                  <a:pt x="7040" y="8396"/>
                  <a:pt x="6790" y="8497"/>
                  <a:pt x="6586" y="8791"/>
                </a:cubicBezTo>
                <a:cubicBezTo>
                  <a:pt x="6506" y="8905"/>
                  <a:pt x="6372" y="8930"/>
                  <a:pt x="6258" y="8890"/>
                </a:cubicBezTo>
                <a:cubicBezTo>
                  <a:pt x="6044" y="8815"/>
                  <a:pt x="5602" y="8774"/>
                  <a:pt x="4759" y="9083"/>
                </a:cubicBezTo>
                <a:cubicBezTo>
                  <a:pt x="3289" y="9623"/>
                  <a:pt x="1479" y="12638"/>
                  <a:pt x="3692" y="17008"/>
                </a:cubicBezTo>
                <a:cubicBezTo>
                  <a:pt x="3742" y="17106"/>
                  <a:pt x="3660" y="17226"/>
                  <a:pt x="3580" y="17173"/>
                </a:cubicBezTo>
                <a:cubicBezTo>
                  <a:pt x="3480" y="17107"/>
                  <a:pt x="3373" y="17049"/>
                  <a:pt x="3248" y="17008"/>
                </a:cubicBezTo>
                <a:cubicBezTo>
                  <a:pt x="2672" y="16817"/>
                  <a:pt x="2147" y="17532"/>
                  <a:pt x="2066" y="18125"/>
                </a:cubicBezTo>
                <a:cubicBezTo>
                  <a:pt x="1985" y="18717"/>
                  <a:pt x="1466" y="19287"/>
                  <a:pt x="1030" y="19447"/>
                </a:cubicBezTo>
                <a:cubicBezTo>
                  <a:pt x="745" y="19551"/>
                  <a:pt x="601" y="19831"/>
                  <a:pt x="536" y="20012"/>
                </a:cubicBezTo>
                <a:cubicBezTo>
                  <a:pt x="504" y="20099"/>
                  <a:pt x="434" y="20154"/>
                  <a:pt x="361" y="20146"/>
                </a:cubicBezTo>
                <a:cubicBezTo>
                  <a:pt x="216" y="20131"/>
                  <a:pt x="0" y="20176"/>
                  <a:pt x="0" y="20586"/>
                </a:cubicBezTo>
                <a:cubicBezTo>
                  <a:pt x="0" y="21201"/>
                  <a:pt x="1520" y="21134"/>
                  <a:pt x="2353" y="21134"/>
                </a:cubicBezTo>
                <a:cubicBezTo>
                  <a:pt x="3186" y="21134"/>
                  <a:pt x="3178" y="20359"/>
                  <a:pt x="3531" y="20359"/>
                </a:cubicBezTo>
                <a:cubicBezTo>
                  <a:pt x="3884" y="20359"/>
                  <a:pt x="4908" y="21156"/>
                  <a:pt x="5956" y="21156"/>
                </a:cubicBezTo>
                <a:cubicBezTo>
                  <a:pt x="7004" y="21156"/>
                  <a:pt x="5747" y="21156"/>
                  <a:pt x="9170" y="21156"/>
                </a:cubicBezTo>
                <a:cubicBezTo>
                  <a:pt x="10984" y="21156"/>
                  <a:pt x="10988" y="19548"/>
                  <a:pt x="10592" y="18037"/>
                </a:cubicBezTo>
                <a:cubicBezTo>
                  <a:pt x="10553" y="17888"/>
                  <a:pt x="10642" y="17734"/>
                  <a:pt x="10762" y="17742"/>
                </a:cubicBezTo>
                <a:cubicBezTo>
                  <a:pt x="11100" y="17764"/>
                  <a:pt x="11458" y="17753"/>
                  <a:pt x="11826" y="17689"/>
                </a:cubicBezTo>
                <a:cubicBezTo>
                  <a:pt x="11915" y="17674"/>
                  <a:pt x="11999" y="17751"/>
                  <a:pt x="12016" y="17868"/>
                </a:cubicBezTo>
                <a:cubicBezTo>
                  <a:pt x="12285" y="19718"/>
                  <a:pt x="13061" y="21599"/>
                  <a:pt x="14512" y="21048"/>
                </a:cubicBezTo>
                <a:cubicBezTo>
                  <a:pt x="15083" y="21296"/>
                  <a:pt x="15499" y="21198"/>
                  <a:pt x="15749" y="20949"/>
                </a:cubicBezTo>
                <a:cubicBezTo>
                  <a:pt x="16298" y="21270"/>
                  <a:pt x="16674" y="20792"/>
                  <a:pt x="16356" y="20439"/>
                </a:cubicBezTo>
                <a:cubicBezTo>
                  <a:pt x="16054" y="20103"/>
                  <a:pt x="15486" y="19298"/>
                  <a:pt x="14573" y="19299"/>
                </a:cubicBezTo>
                <a:cubicBezTo>
                  <a:pt x="14475" y="19299"/>
                  <a:pt x="14390" y="19209"/>
                  <a:pt x="14371" y="19084"/>
                </a:cubicBezTo>
                <a:cubicBezTo>
                  <a:pt x="14277" y="18494"/>
                  <a:pt x="14527" y="17143"/>
                  <a:pt x="14662" y="15972"/>
                </a:cubicBezTo>
                <a:cubicBezTo>
                  <a:pt x="14676" y="15852"/>
                  <a:pt x="14715" y="15741"/>
                  <a:pt x="14777" y="15651"/>
                </a:cubicBezTo>
                <a:cubicBezTo>
                  <a:pt x="15000" y="15325"/>
                  <a:pt x="15213" y="14954"/>
                  <a:pt x="15412" y="14529"/>
                </a:cubicBezTo>
                <a:cubicBezTo>
                  <a:pt x="15469" y="14408"/>
                  <a:pt x="15604" y="14409"/>
                  <a:pt x="15656" y="14533"/>
                </a:cubicBezTo>
                <a:cubicBezTo>
                  <a:pt x="15799" y="14870"/>
                  <a:pt x="15975" y="15184"/>
                  <a:pt x="16192" y="15439"/>
                </a:cubicBezTo>
                <a:cubicBezTo>
                  <a:pt x="16266" y="15526"/>
                  <a:pt x="16318" y="15639"/>
                  <a:pt x="16337" y="15765"/>
                </a:cubicBezTo>
                <a:cubicBezTo>
                  <a:pt x="16585" y="17373"/>
                  <a:pt x="18080" y="20842"/>
                  <a:pt x="19101" y="20942"/>
                </a:cubicBezTo>
                <a:cubicBezTo>
                  <a:pt x="20107" y="20917"/>
                  <a:pt x="20135" y="21172"/>
                  <a:pt x="20508" y="21173"/>
                </a:cubicBezTo>
                <a:cubicBezTo>
                  <a:pt x="20743" y="21174"/>
                  <a:pt x="20862" y="20793"/>
                  <a:pt x="20628" y="20540"/>
                </a:cubicBezTo>
                <a:cubicBezTo>
                  <a:pt x="20609" y="20519"/>
                  <a:pt x="20620" y="20478"/>
                  <a:pt x="20645" y="20478"/>
                </a:cubicBezTo>
                <a:cubicBezTo>
                  <a:pt x="20759" y="20479"/>
                  <a:pt x="20848" y="20482"/>
                  <a:pt x="20899" y="20485"/>
                </a:cubicBezTo>
                <a:cubicBezTo>
                  <a:pt x="20930" y="20486"/>
                  <a:pt x="20958" y="20504"/>
                  <a:pt x="20977" y="20535"/>
                </a:cubicBezTo>
                <a:cubicBezTo>
                  <a:pt x="21021" y="20606"/>
                  <a:pt x="21114" y="20741"/>
                  <a:pt x="21241" y="20815"/>
                </a:cubicBezTo>
                <a:cubicBezTo>
                  <a:pt x="21415" y="20916"/>
                  <a:pt x="21600" y="20710"/>
                  <a:pt x="21553" y="20469"/>
                </a:cubicBezTo>
                <a:cubicBezTo>
                  <a:pt x="21517" y="20281"/>
                  <a:pt x="21459" y="20059"/>
                  <a:pt x="21408" y="19878"/>
                </a:cubicBezTo>
                <a:cubicBezTo>
                  <a:pt x="21348" y="19662"/>
                  <a:pt x="21223" y="19489"/>
                  <a:pt x="21061" y="19398"/>
                </a:cubicBezTo>
                <a:cubicBezTo>
                  <a:pt x="20606" y="19143"/>
                  <a:pt x="20185" y="18944"/>
                  <a:pt x="19469" y="18789"/>
                </a:cubicBezTo>
                <a:cubicBezTo>
                  <a:pt x="19345" y="18762"/>
                  <a:pt x="19240" y="18647"/>
                  <a:pt x="19204" y="18490"/>
                </a:cubicBezTo>
                <a:cubicBezTo>
                  <a:pt x="19002" y="17615"/>
                  <a:pt x="19276" y="15944"/>
                  <a:pt x="18469" y="14355"/>
                </a:cubicBezTo>
                <a:cubicBezTo>
                  <a:pt x="18330" y="13193"/>
                  <a:pt x="18240" y="12130"/>
                  <a:pt x="17985" y="11219"/>
                </a:cubicBezTo>
                <a:cubicBezTo>
                  <a:pt x="17946" y="11077"/>
                  <a:pt x="18017" y="10926"/>
                  <a:pt x="18132" y="10909"/>
                </a:cubicBezTo>
                <a:cubicBezTo>
                  <a:pt x="19469" y="10712"/>
                  <a:pt x="20004" y="9093"/>
                  <a:pt x="20031" y="8149"/>
                </a:cubicBezTo>
                <a:cubicBezTo>
                  <a:pt x="20067" y="6948"/>
                  <a:pt x="21518" y="5148"/>
                  <a:pt x="21235" y="3532"/>
                </a:cubicBezTo>
                <a:cubicBezTo>
                  <a:pt x="20969" y="2017"/>
                  <a:pt x="19647" y="16"/>
                  <a:pt x="1733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27091" tIns="27091" rIns="27091" bIns="27091" anchor="ctr"/>
          <a:lstStyle/>
          <a:p>
            <a:pPr defTabSz="803766">
              <a:lnSpc>
                <a:spcPct val="100000"/>
              </a:lnSpc>
              <a:defRPr sz="2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468" name="Pedestrian Crossing"/>
          <p:cNvSpPr/>
          <p:nvPr/>
        </p:nvSpPr>
        <p:spPr>
          <a:xfrm>
            <a:off x="7831487" y="7824981"/>
            <a:ext cx="906575" cy="1490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429" y="0"/>
                </a:moveTo>
                <a:cubicBezTo>
                  <a:pt x="7736" y="0"/>
                  <a:pt x="7043" y="162"/>
                  <a:pt x="6514" y="483"/>
                </a:cubicBezTo>
                <a:cubicBezTo>
                  <a:pt x="5456" y="1127"/>
                  <a:pt x="5456" y="2169"/>
                  <a:pt x="6514" y="2812"/>
                </a:cubicBezTo>
                <a:cubicBezTo>
                  <a:pt x="7572" y="3455"/>
                  <a:pt x="9288" y="3455"/>
                  <a:pt x="10347" y="2812"/>
                </a:cubicBezTo>
                <a:cubicBezTo>
                  <a:pt x="11405" y="2169"/>
                  <a:pt x="11405" y="1127"/>
                  <a:pt x="10347" y="483"/>
                </a:cubicBezTo>
                <a:cubicBezTo>
                  <a:pt x="9817" y="162"/>
                  <a:pt x="9122" y="0"/>
                  <a:pt x="8429" y="0"/>
                </a:cubicBezTo>
                <a:close/>
                <a:moveTo>
                  <a:pt x="11172" y="3610"/>
                </a:moveTo>
                <a:cubicBezTo>
                  <a:pt x="9451" y="3587"/>
                  <a:pt x="7797" y="4202"/>
                  <a:pt x="7113" y="5239"/>
                </a:cubicBezTo>
                <a:lnTo>
                  <a:pt x="4935" y="8540"/>
                </a:lnTo>
                <a:lnTo>
                  <a:pt x="0" y="9903"/>
                </a:lnTo>
                <a:lnTo>
                  <a:pt x="873" y="11494"/>
                </a:lnTo>
                <a:lnTo>
                  <a:pt x="7304" y="9903"/>
                </a:lnTo>
                <a:lnTo>
                  <a:pt x="8429" y="8548"/>
                </a:lnTo>
                <a:lnTo>
                  <a:pt x="9641" y="11358"/>
                </a:lnTo>
                <a:lnTo>
                  <a:pt x="6509" y="14359"/>
                </a:lnTo>
                <a:lnTo>
                  <a:pt x="3312" y="21055"/>
                </a:lnTo>
                <a:lnTo>
                  <a:pt x="6472" y="21600"/>
                </a:lnTo>
                <a:lnTo>
                  <a:pt x="9787" y="16330"/>
                </a:lnTo>
                <a:lnTo>
                  <a:pt x="11519" y="15338"/>
                </a:lnTo>
                <a:lnTo>
                  <a:pt x="16964" y="21573"/>
                </a:lnTo>
                <a:lnTo>
                  <a:pt x="19876" y="20575"/>
                </a:lnTo>
                <a:lnTo>
                  <a:pt x="16012" y="15479"/>
                </a:lnTo>
                <a:lnTo>
                  <a:pt x="17155" y="10373"/>
                </a:lnTo>
                <a:lnTo>
                  <a:pt x="15077" y="6969"/>
                </a:lnTo>
                <a:lnTo>
                  <a:pt x="17558" y="7529"/>
                </a:lnTo>
                <a:lnTo>
                  <a:pt x="18848" y="11134"/>
                </a:lnTo>
                <a:lnTo>
                  <a:pt x="21600" y="11134"/>
                </a:lnTo>
                <a:lnTo>
                  <a:pt x="20133" y="5917"/>
                </a:lnTo>
                <a:lnTo>
                  <a:pt x="12883" y="3855"/>
                </a:lnTo>
                <a:cubicBezTo>
                  <a:pt x="12328" y="3697"/>
                  <a:pt x="11746" y="3618"/>
                  <a:pt x="11172" y="361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27091" tIns="27091" rIns="27091" bIns="27091" anchor="ctr"/>
          <a:lstStyle/>
          <a:p>
            <a:pPr defTabSz="803766">
              <a:lnSpc>
                <a:spcPct val="100000"/>
              </a:lnSpc>
              <a:defRPr sz="2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469" name="Children At Play"/>
          <p:cNvSpPr/>
          <p:nvPr/>
        </p:nvSpPr>
        <p:spPr>
          <a:xfrm>
            <a:off x="9648587" y="7830839"/>
            <a:ext cx="941064" cy="1479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420" y="0"/>
                </a:moveTo>
                <a:cubicBezTo>
                  <a:pt x="7631" y="0"/>
                  <a:pt x="6841" y="201"/>
                  <a:pt x="6239" y="602"/>
                </a:cubicBezTo>
                <a:cubicBezTo>
                  <a:pt x="5035" y="1404"/>
                  <a:pt x="5035" y="2704"/>
                  <a:pt x="6239" y="3506"/>
                </a:cubicBezTo>
                <a:cubicBezTo>
                  <a:pt x="7443" y="4308"/>
                  <a:pt x="9395" y="4308"/>
                  <a:pt x="10599" y="3506"/>
                </a:cubicBezTo>
                <a:cubicBezTo>
                  <a:pt x="11803" y="2704"/>
                  <a:pt x="11803" y="1404"/>
                  <a:pt x="10599" y="602"/>
                </a:cubicBezTo>
                <a:cubicBezTo>
                  <a:pt x="9997" y="201"/>
                  <a:pt x="9209" y="0"/>
                  <a:pt x="8420" y="0"/>
                </a:cubicBezTo>
                <a:close/>
                <a:moveTo>
                  <a:pt x="12041" y="4278"/>
                </a:moveTo>
                <a:cubicBezTo>
                  <a:pt x="10063" y="4274"/>
                  <a:pt x="8150" y="4994"/>
                  <a:pt x="7287" y="6242"/>
                </a:cubicBezTo>
                <a:lnTo>
                  <a:pt x="5170" y="9302"/>
                </a:lnTo>
                <a:lnTo>
                  <a:pt x="1323" y="8418"/>
                </a:lnTo>
                <a:lnTo>
                  <a:pt x="0" y="10055"/>
                </a:lnTo>
                <a:lnTo>
                  <a:pt x="6748" y="11699"/>
                </a:lnTo>
                <a:lnTo>
                  <a:pt x="8591" y="9187"/>
                </a:lnTo>
                <a:cubicBezTo>
                  <a:pt x="8591" y="9187"/>
                  <a:pt x="9405" y="11497"/>
                  <a:pt x="9857" y="12425"/>
                </a:cubicBezTo>
                <a:lnTo>
                  <a:pt x="5186" y="16053"/>
                </a:lnTo>
                <a:lnTo>
                  <a:pt x="3493" y="21329"/>
                </a:lnTo>
                <a:lnTo>
                  <a:pt x="6397" y="21600"/>
                </a:lnTo>
                <a:lnTo>
                  <a:pt x="7916" y="17838"/>
                </a:lnTo>
                <a:lnTo>
                  <a:pt x="11409" y="15999"/>
                </a:lnTo>
                <a:lnTo>
                  <a:pt x="12396" y="19183"/>
                </a:lnTo>
                <a:lnTo>
                  <a:pt x="20931" y="18915"/>
                </a:lnTo>
                <a:lnTo>
                  <a:pt x="20496" y="17052"/>
                </a:lnTo>
                <a:lnTo>
                  <a:pt x="15481" y="17163"/>
                </a:lnTo>
                <a:lnTo>
                  <a:pt x="16531" y="12011"/>
                </a:lnTo>
                <a:cubicBezTo>
                  <a:pt x="15796" y="10178"/>
                  <a:pt x="14766" y="7569"/>
                  <a:pt x="14766" y="7569"/>
                </a:cubicBezTo>
                <a:lnTo>
                  <a:pt x="17153" y="8300"/>
                </a:lnTo>
                <a:lnTo>
                  <a:pt x="19102" y="10454"/>
                </a:lnTo>
                <a:lnTo>
                  <a:pt x="21600" y="9474"/>
                </a:lnTo>
                <a:lnTo>
                  <a:pt x="19112" y="6451"/>
                </a:lnTo>
                <a:lnTo>
                  <a:pt x="14686" y="4751"/>
                </a:lnTo>
                <a:cubicBezTo>
                  <a:pt x="13852" y="4431"/>
                  <a:pt x="12940" y="4280"/>
                  <a:pt x="12041" y="427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27091" tIns="27091" rIns="27091" bIns="27091" anchor="ctr"/>
          <a:lstStyle/>
          <a:p>
            <a:pPr defTabSz="803766">
              <a:lnSpc>
                <a:spcPct val="100000"/>
              </a:lnSpc>
              <a:defRPr sz="2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Practicando: facilitación grupal"/>
          <p:cNvSpPr txBox="1"/>
          <p:nvPr>
            <p:ph type="title"/>
          </p:nvPr>
        </p:nvSpPr>
        <p:spPr>
          <a:xfrm>
            <a:off x="650238" y="304959"/>
            <a:ext cx="11704323" cy="921175"/>
          </a:xfrm>
          <a:prstGeom prst="rect">
            <a:avLst/>
          </a:prstGeom>
          <a:gradFill>
            <a:gsLst>
              <a:gs pos="0">
                <a:schemeClr val="accent4">
                  <a:hueOff val="-560422"/>
                  <a:lumOff val="32248"/>
                </a:schemeClr>
              </a:gs>
              <a:gs pos="35000">
                <a:srgbClr val="FFE9CF"/>
              </a:gs>
              <a:gs pos="100000">
                <a:schemeClr val="accent4">
                  <a:hueOff val="-686003"/>
                  <a:lumOff val="42142"/>
                </a:schemeClr>
              </a:gs>
            </a:gsLst>
            <a:lin ang="16200000"/>
          </a:gradFill>
          <a:ln w="9525">
            <a:solidFill>
              <a:srgbClr val="FFBB10"/>
            </a:solidFill>
            <a:round/>
          </a:ln>
        </p:spPr>
        <p:txBody>
          <a:bodyPr/>
          <a:lstStyle>
            <a:lvl1pPr>
              <a:lnSpc>
                <a:spcPct val="90000"/>
              </a:lnSpc>
              <a:defRPr spc="0" sz="3600"/>
            </a:lvl1pPr>
          </a:lstStyle>
          <a:p>
            <a:pPr/>
            <a:r>
              <a:t>Practicando: facilitación grupal</a:t>
            </a:r>
          </a:p>
        </p:txBody>
      </p:sp>
      <p:sp>
        <p:nvSpPr>
          <p:cNvPr id="472" name="Deben rotar la facilitación de las conversaciones grupales, para que todes se desarrollen con una experiencia práctica…"/>
          <p:cNvSpPr txBox="1"/>
          <p:nvPr>
            <p:ph type="body" idx="1"/>
          </p:nvPr>
        </p:nvSpPr>
        <p:spPr>
          <a:xfrm>
            <a:off x="650238" y="2415715"/>
            <a:ext cx="11521724" cy="6540356"/>
          </a:xfrm>
          <a:prstGeom prst="rect">
            <a:avLst/>
          </a:prstGeom>
        </p:spPr>
        <p:txBody>
          <a:bodyPr/>
          <a:lstStyle/>
          <a:p>
            <a:pPr marL="353723" indent="-353723" defTabSz="1647232">
              <a:spcBef>
                <a:spcPts val="1600"/>
              </a:spcBef>
              <a:defRPr sz="2800"/>
            </a:pPr>
            <a:r>
              <a:t>Deben rotar la facilitación de las conversaciones grupales, para que todes se desarrollen con una experiencia práctica</a:t>
            </a:r>
          </a:p>
          <a:p>
            <a:pPr marL="353723" indent="-353723" defTabSz="1647232">
              <a:spcBef>
                <a:spcPts val="1600"/>
              </a:spcBef>
              <a:defRPr sz="2800"/>
            </a:pPr>
            <a:r>
              <a:t>Es bueno partir con una reflexión personal de unos 5 minutos, para luego comenzar una conversación grupal en relación a un tema.</a:t>
            </a:r>
          </a:p>
          <a:p>
            <a:pPr marL="353723" indent="-353723" defTabSz="1647232">
              <a:spcBef>
                <a:spcPts val="1600"/>
              </a:spcBef>
              <a:defRPr sz="2800"/>
            </a:pPr>
            <a:r>
              <a:t>Es bueno tener una guía de tiempos, pero las ideas, las reflexiones y la creatividad debe respetarse — son la prioridad para cualquier deliberación grupal.</a:t>
            </a:r>
          </a:p>
          <a:p>
            <a:pPr marL="353723" indent="-353723" defTabSz="1647232">
              <a:spcBef>
                <a:spcPts val="1600"/>
              </a:spcBef>
              <a:defRPr sz="2800"/>
            </a:pPr>
            <a:r>
              <a:t>Permitir que el grupo explore el tema desde distintas perspectivas (divergencia), para luego enfocarse en 2-3 tareas, acuerdos, conclusiones, al final del proceso. No imponer una agenda fija en la parte “media” de la conversación.</a:t>
            </a:r>
          </a:p>
        </p:txBody>
      </p:sp>
      <p:sp>
        <p:nvSpPr>
          <p:cNvPr id="473" name="Para enmarcar, visualizar, impactar en agendas socio-ambientales"/>
          <p:cNvSpPr txBox="1"/>
          <p:nvPr>
            <p:ph type="body" idx="21"/>
          </p:nvPr>
        </p:nvSpPr>
        <p:spPr>
          <a:prstGeom prst="rect">
            <a:avLst/>
          </a:prstGeom>
          <a:gradFill>
            <a:gsLst>
              <a:gs pos="0">
                <a:schemeClr val="accent4">
                  <a:hueOff val="-560422"/>
                  <a:lumOff val="32248"/>
                </a:schemeClr>
              </a:gs>
              <a:gs pos="35000">
                <a:srgbClr val="FFE9CF"/>
              </a:gs>
              <a:gs pos="100000">
                <a:schemeClr val="accent4">
                  <a:hueOff val="-686003"/>
                  <a:lumOff val="42142"/>
                </a:schemeClr>
              </a:gs>
            </a:gsLst>
            <a:lin ang="16200000"/>
          </a:gradFill>
          <a:ln w="9525">
            <a:solidFill>
              <a:srgbClr val="FFBB10"/>
            </a:solidFill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1681952">
              <a:lnSpc>
                <a:spcPct val="90000"/>
              </a:lnSpc>
              <a:defRPr spc="0" sz="1900">
                <a:latin typeface="Canela Bold"/>
                <a:ea typeface="Canela Bold"/>
                <a:cs typeface="Canela Bold"/>
                <a:sym typeface="Canela Bold"/>
              </a:defRPr>
            </a:lvl1pPr>
          </a:lstStyle>
          <a:p>
            <a:pPr/>
            <a:r>
              <a:t>Para enmarcar, visualizar, impactar en agendas socio-ambientales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Tema: escoger un tema para conversar en el grupo"/>
          <p:cNvSpPr txBox="1"/>
          <p:nvPr>
            <p:ph type="title"/>
          </p:nvPr>
        </p:nvSpPr>
        <p:spPr>
          <a:xfrm>
            <a:off x="459737" y="7005480"/>
            <a:ext cx="11732901" cy="2365850"/>
          </a:xfrm>
          <a:prstGeom prst="rect">
            <a:avLst/>
          </a:prstGeom>
          <a:gradFill>
            <a:gsLst>
              <a:gs pos="0">
                <a:schemeClr val="accent4">
                  <a:hueOff val="-560422"/>
                  <a:lumOff val="32248"/>
                </a:schemeClr>
              </a:gs>
              <a:gs pos="35000">
                <a:srgbClr val="FFE9CF"/>
              </a:gs>
              <a:gs pos="100000">
                <a:schemeClr val="accent4">
                  <a:hueOff val="-686003"/>
                  <a:lumOff val="42142"/>
                </a:schemeClr>
              </a:gs>
            </a:gsLst>
            <a:lin ang="16200000"/>
          </a:gradFill>
          <a:ln w="9525">
            <a:solidFill>
              <a:srgbClr val="FFBB10"/>
            </a:solidFill>
            <a:round/>
          </a:ln>
        </p:spPr>
        <p:txBody>
          <a:bodyPr/>
          <a:lstStyle/>
          <a:p>
            <a:pPr defTabSz="1404517">
              <a:lnSpc>
                <a:spcPct val="90000"/>
              </a:lnSpc>
              <a:defRPr spc="0" sz="1600"/>
            </a:pPr>
            <a:r>
              <a:t>GUIA FACILITACION</a:t>
            </a:r>
          </a:p>
          <a:p>
            <a:pPr defTabSz="1404517">
              <a:lnSpc>
                <a:spcPct val="90000"/>
              </a:lnSpc>
              <a:defRPr spc="0" sz="1600"/>
            </a:pPr>
            <a:r>
              <a:t>Tema: ¿qué tipo de ciudadana/o eres tú? 5-10 minutos reflexión, 30 minutos conversación grupal. </a:t>
            </a:r>
          </a:p>
          <a:p>
            <a:pPr defTabSz="1404517">
              <a:lnSpc>
                <a:spcPct val="90000"/>
              </a:lnSpc>
              <a:defRPr spc="0" sz="1600"/>
            </a:pPr>
            <a:r>
              <a:t>Considerar si algunos tipos de ciudadanía son “buenos” o “malos” o si se necesitan todos para ser lo más efectivo posible.</a:t>
            </a:r>
          </a:p>
          <a:p>
            <a:pPr defTabSz="1404517">
              <a:lnSpc>
                <a:spcPct val="90000"/>
              </a:lnSpc>
              <a:defRPr spc="0" sz="1600"/>
            </a:pPr>
          </a:p>
          <a:p>
            <a:pPr defTabSz="1404517">
              <a:lnSpc>
                <a:spcPct val="90000"/>
              </a:lnSpc>
              <a:defRPr spc="0" sz="1600"/>
            </a:pPr>
            <a:r>
              <a:t>Y ¿qué practicas como ciudadane comprometide con la sustentabilidad?</a:t>
            </a:r>
          </a:p>
          <a:p>
            <a:pPr defTabSz="1404517">
              <a:lnSpc>
                <a:spcPct val="90000"/>
              </a:lnSpc>
              <a:defRPr spc="0" sz="1600"/>
            </a:pPr>
            <a:r>
              <a:t>¿Qué tienen en común como grupo?</a:t>
            </a:r>
          </a:p>
          <a:p>
            <a:pPr defTabSz="1404517">
              <a:lnSpc>
                <a:spcPct val="90000"/>
              </a:lnSpc>
              <a:defRPr spc="0" sz="1600"/>
            </a:pPr>
            <a:r>
              <a:t>¿Qué diferencias?</a:t>
            </a:r>
          </a:p>
          <a:p>
            <a:pPr defTabSz="1404517">
              <a:lnSpc>
                <a:spcPct val="90000"/>
              </a:lnSpc>
              <a:defRPr spc="0" sz="1600"/>
            </a:pPr>
            <a:r>
              <a:t>¿Cómo se movilizarían estas similitudes y diferencias para lograr cambios hacia una mayor sustentabilidad?</a:t>
            </a:r>
          </a:p>
        </p:txBody>
      </p:sp>
      <p:sp>
        <p:nvSpPr>
          <p:cNvPr id="476" name="Practicar la reflexión personal…"/>
          <p:cNvSpPr txBox="1"/>
          <p:nvPr>
            <p:ph type="body" idx="1"/>
          </p:nvPr>
        </p:nvSpPr>
        <p:spPr>
          <a:xfrm>
            <a:off x="741538" y="2390314"/>
            <a:ext cx="11324526" cy="4724853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t>Practicar la reflexión personal</a:t>
            </a:r>
          </a:p>
          <a:p>
            <a:pPr>
              <a:defRPr sz="2400"/>
            </a:pPr>
            <a:r>
              <a:t>La divergencia - ¡Sé lo más divergente posible, integrar a personas que conoces que viven más o menos sustentablemente!</a:t>
            </a:r>
          </a:p>
          <a:p>
            <a:pPr>
              <a:defRPr sz="2400"/>
            </a:pPr>
            <a:r>
              <a:t>Considerar estrategias “macro” como: vivir libre del automóvil, vivir sin plástico o sin producir deshechos, vivir sin comprar nada durante un año, veganismo, no tener hijos…</a:t>
            </a:r>
          </a:p>
          <a:p>
            <a:pPr>
              <a:defRPr sz="2400"/>
            </a:pPr>
            <a:r>
              <a:t>Armar una diapo con cuatro puntos: 1. Tema central (expresarlo como pregunta); 2. Divergencias; 3. Convergencia; 4. Lo que quedó afuera, para otro momento o otro espacio…</a:t>
            </a:r>
          </a:p>
        </p:txBody>
      </p:sp>
      <p:sp>
        <p:nvSpPr>
          <p:cNvPr id="477" name="Yo (no) podría vivir de forma más sustentable: Tres puntos estratégicos para cambiar"/>
          <p:cNvSpPr txBox="1"/>
          <p:nvPr>
            <p:ph type="body" idx="21"/>
          </p:nvPr>
        </p:nvSpPr>
        <p:spPr>
          <a:xfrm>
            <a:off x="345437" y="1195265"/>
            <a:ext cx="11704326" cy="863807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FFFFF"/>
            </a:solidFill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defTabSz="1248460">
              <a:lnSpc>
                <a:spcPct val="90000"/>
              </a:lnSpc>
              <a:defRPr spc="0" sz="1400">
                <a:solidFill>
                  <a:srgbClr val="FFFFFF"/>
                </a:solidFill>
                <a:latin typeface="Canela Bold"/>
                <a:ea typeface="Canela Bold"/>
                <a:cs typeface="Canela Bold"/>
                <a:sym typeface="Canela Bold"/>
              </a:defRPr>
            </a:pPr>
            <a:r>
              <a:t>Yo (no) podría vivir de forma más sustentable: </a:t>
            </a:r>
          </a:p>
          <a:p>
            <a:pPr defTabSz="1248460">
              <a:lnSpc>
                <a:spcPct val="90000"/>
              </a:lnSpc>
              <a:defRPr spc="0" sz="1400">
                <a:solidFill>
                  <a:srgbClr val="FFFFFF"/>
                </a:solidFill>
                <a:latin typeface="Canela Bold"/>
                <a:ea typeface="Canela Bold"/>
                <a:cs typeface="Canela Bold"/>
                <a:sym typeface="Canela Bold"/>
              </a:defRPr>
            </a:pPr>
            <a:r>
              <a:t>Tres puntos estratégicos para cambiar. Luego considerar propuesta “nosotres”,</a:t>
            </a:r>
          </a:p>
          <a:p>
            <a:pPr defTabSz="1248460">
              <a:lnSpc>
                <a:spcPct val="90000"/>
              </a:lnSpc>
              <a:defRPr spc="0" sz="1400">
                <a:solidFill>
                  <a:srgbClr val="FFFFFF"/>
                </a:solidFill>
                <a:latin typeface="Canela Bold"/>
                <a:ea typeface="Canela Bold"/>
                <a:cs typeface="Canela Bold"/>
                <a:sym typeface="Canela Bold"/>
              </a:defRPr>
            </a:pPr>
            <a:r>
              <a:t>O sea, qué cambia al pasar de lo individual a lo colectivo, del YO al Nosotres… </a:t>
            </a:r>
          </a:p>
        </p:txBody>
      </p:sp>
      <p:sp>
        <p:nvSpPr>
          <p:cNvPr id="478" name="TEMA A TRATAR EN EL GRUPO:"/>
          <p:cNvSpPr txBox="1"/>
          <p:nvPr/>
        </p:nvSpPr>
        <p:spPr>
          <a:xfrm>
            <a:off x="2646560" y="241892"/>
            <a:ext cx="7102076" cy="760813"/>
          </a:xfrm>
          <a:prstGeom prst="rect">
            <a:avLst/>
          </a:prstGeom>
          <a:solidFill>
            <a:schemeClr val="accent2"/>
          </a:solidFill>
          <a:ln w="25400">
            <a:solidFill>
              <a:srgbClr val="259087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1" tIns="27091" rIns="27091" bIns="27091" anchor="ctr">
            <a:spAutoFit/>
          </a:bodyPr>
          <a:lstStyle>
            <a:lvl1pPr>
              <a:defRPr sz="3600">
                <a:solidFill>
                  <a:srgbClr val="FFFFFF"/>
                </a:solidFill>
                <a:latin typeface="Canela Bold"/>
                <a:ea typeface="Canela Bold"/>
                <a:cs typeface="Canela Bold"/>
                <a:sym typeface="Canela Bold"/>
              </a:defRPr>
            </a:lvl1pPr>
          </a:lstStyle>
          <a:p>
            <a:pPr/>
            <a:r>
              <a:t>TEMA A TRATAR EN EL GRUPO: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Ejercicio adicional: escuchar en los tres niveles"/>
          <p:cNvSpPr txBox="1"/>
          <p:nvPr>
            <p:ph type="title"/>
          </p:nvPr>
        </p:nvSpPr>
        <p:spPr>
          <a:xfrm>
            <a:off x="650238" y="304959"/>
            <a:ext cx="11704323" cy="921175"/>
          </a:xfrm>
          <a:prstGeom prst="rect">
            <a:avLst/>
          </a:prstGeom>
        </p:spPr>
        <p:txBody>
          <a:bodyPr/>
          <a:lstStyle>
            <a:lvl1pPr defTabSz="1284873">
              <a:defRPr spc="-100" sz="4200"/>
            </a:lvl1pPr>
          </a:lstStyle>
          <a:p>
            <a:pPr/>
            <a:r>
              <a:t>Ejercicio de partida: ¿Qué clase de ciudadane eres?</a:t>
            </a:r>
          </a:p>
        </p:txBody>
      </p:sp>
      <p:sp>
        <p:nvSpPr>
          <p:cNvPr id="481" name="Para sacar el ego del camino y abrirse a una comunicación mayor"/>
          <p:cNvSpPr txBox="1"/>
          <p:nvPr>
            <p:ph type="body" sz="quarter" idx="1"/>
          </p:nvPr>
        </p:nvSpPr>
        <p:spPr>
          <a:xfrm>
            <a:off x="650238" y="1221311"/>
            <a:ext cx="11704323" cy="444061"/>
          </a:xfrm>
          <a:prstGeom prst="rect">
            <a:avLst/>
          </a:prstGeom>
        </p:spPr>
        <p:txBody>
          <a:bodyPr/>
          <a:lstStyle>
            <a:lvl1pPr marL="0" indent="0" algn="ctr" defTabSz="469617">
              <a:lnSpc>
                <a:spcPct val="100000"/>
              </a:lnSpc>
              <a:spcBef>
                <a:spcPts val="0"/>
              </a:spcBef>
              <a:buSzTx/>
              <a:buNone/>
              <a:defRPr spc="-100" sz="2400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Leer y reflexionar, compartir con el grupo, y de allí tomar las preguntas centrales</a:t>
            </a:r>
          </a:p>
        </p:txBody>
      </p:sp>
      <p:pic>
        <p:nvPicPr>
          <p:cNvPr id="482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0846" y="8582855"/>
            <a:ext cx="1709107" cy="7920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5" name="Group"/>
          <p:cNvGrpSpPr/>
          <p:nvPr/>
        </p:nvGrpSpPr>
        <p:grpSpPr>
          <a:xfrm>
            <a:off x="215599" y="1975846"/>
            <a:ext cx="6400801" cy="2768599"/>
            <a:chOff x="0" y="132820"/>
            <a:chExt cx="6400800" cy="2768597"/>
          </a:xfrm>
        </p:grpSpPr>
        <p:graphicFrame>
          <p:nvGraphicFramePr>
            <p:cNvPr id="483" name="Table"/>
            <p:cNvGraphicFramePr/>
            <p:nvPr/>
          </p:nvGraphicFramePr>
          <p:xfrm>
            <a:off x="0" y="259817"/>
            <a:ext cx="6400800" cy="264160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1" rtl="0">
                  <a:tableStyleId>{4C3C2611-4C71-4FC5-86AE-919BDF0F9419}</a:tableStyleId>
                </a:tblPr>
                <a:tblGrid>
                  <a:gridCol w="3286680"/>
                  <a:gridCol w="3069669"/>
                </a:tblGrid>
                <a:tr h="215900">
                  <a:tc>
                    <a:txBody>
                      <a:bodyPr/>
                      <a:lstStyle/>
                      <a:p>
                        <a:pPr algn="l" defTabSz="449580">
                          <a:lnSpc>
                            <a:spcPct val="100000"/>
                          </a:lnSpc>
                          <a:spcBef>
                            <a:spcPts val="500"/>
                          </a:spcBef>
                          <a:defRPr i="1" sz="1200">
                            <a:uFill>
                              <a:solidFill>
                                <a:srgbClr val="000000"/>
                              </a:solidFill>
                            </a:uFill>
                            <a:latin typeface="Optima"/>
                            <a:ea typeface="Optima"/>
                            <a:cs typeface="Optima"/>
                            <a:sym typeface="Optima"/>
                          </a:defRPr>
                        </a:pPr>
                        <a:r>
                          <a:t>Efectivo</a:t>
                        </a:r>
                      </a:p>
                      <a:p>
                        <a:pPr marL="124690" indent="-124690" algn="l" defTabSz="449580">
                          <a:lnSpc>
                            <a:spcPct val="100000"/>
                          </a:lnSpc>
                          <a:buSzPct val="100000"/>
                          <a:buChar char="•"/>
                          <a:defRPr b="0" sz="1100">
                            <a:uFill>
                              <a:solidFill>
                                <a:srgbClr val="000000"/>
                              </a:solidFill>
                            </a:uFill>
                            <a:latin typeface="Optima"/>
                            <a:ea typeface="Optima"/>
                            <a:cs typeface="Optima"/>
                            <a:sym typeface="Optima"/>
                          </a:defRPr>
                        </a:pPr>
                        <a:r>
                          <a:t>Promueve valores, principios y símbolos. Ej.: democracia, la no violencia activa, libertad y justicia</a:t>
                        </a:r>
                      </a:p>
                      <a:p>
                        <a:pPr marL="124690" indent="-124690" algn="l" defTabSz="449580">
                          <a:lnSpc>
                            <a:spcPct val="100000"/>
                          </a:lnSpc>
                          <a:buSzPct val="100000"/>
                          <a:buChar char="•"/>
                          <a:defRPr b="0" sz="1100">
                            <a:uFill>
                              <a:solidFill>
                                <a:srgbClr val="000000"/>
                              </a:solidFill>
                            </a:uFill>
                            <a:latin typeface="Optima"/>
                            <a:ea typeface="Optima"/>
                            <a:cs typeface="Optima"/>
                            <a:sym typeface="Optima"/>
                          </a:defRPr>
                        </a:pPr>
                        <a:r>
                          <a:t>Es un ciudadano “normal”, pro-activo</a:t>
                        </a:r>
                      </a:p>
                      <a:p>
                        <a:pPr marL="124690" indent="-124690" algn="l" defTabSz="449580">
                          <a:lnSpc>
                            <a:spcPct val="100000"/>
                          </a:lnSpc>
                          <a:buSzPct val="100000"/>
                          <a:buChar char="•"/>
                          <a:defRPr b="0" sz="1100">
                            <a:uFill>
                              <a:solidFill>
                                <a:srgbClr val="000000"/>
                              </a:solidFill>
                            </a:uFill>
                            <a:latin typeface="Optima"/>
                            <a:ea typeface="Optima"/>
                            <a:cs typeface="Optima"/>
                            <a:sym typeface="Optima"/>
                          </a:defRPr>
                        </a:pPr>
                        <a:r>
                          <a:t>Se ubica hacia el centro de la sociedad</a:t>
                        </a:r>
                      </a:p>
                      <a:p>
                        <a:pPr marL="124690" indent="-124690" algn="l" defTabSz="449580">
                          <a:lnSpc>
                            <a:spcPct val="100000"/>
                          </a:lnSpc>
                          <a:buSzPct val="100000"/>
                          <a:buChar char="•"/>
                          <a:defRPr b="0" sz="1100">
                            <a:uFill>
                              <a:solidFill>
                                <a:srgbClr val="000000"/>
                              </a:solidFill>
                            </a:uFill>
                            <a:latin typeface="Optima"/>
                            <a:ea typeface="Optima"/>
                            <a:cs typeface="Optima"/>
                            <a:sym typeface="Optima"/>
                          </a:defRPr>
                        </a:pPr>
                        <a:r>
                          <a:t>Su visión de la ciudadanía se basa en actuar con desinterés, en pro del bien común</a:t>
                        </a:r>
                      </a:p>
                      <a:p>
                        <a:pPr marL="124690" indent="-124690" algn="l" defTabSz="449580">
                          <a:lnSpc>
                            <a:spcPct val="100000"/>
                          </a:lnSpc>
                          <a:buSzPct val="100000"/>
                          <a:buChar char="•"/>
                          <a:defRPr b="0" sz="1100">
                            <a:uFill>
                              <a:solidFill>
                                <a:srgbClr val="000000"/>
                              </a:solidFill>
                            </a:uFill>
                            <a:latin typeface="Optima"/>
                            <a:ea typeface="Optima"/>
                            <a:cs typeface="Optima"/>
                            <a:sym typeface="Optima"/>
                          </a:defRPr>
                        </a:pPr>
                        <a:r>
                          <a:t>Considera la ciudadanía activa como la fuente p de un poder político legítimo</a:t>
                        </a:r>
                      </a:p>
                      <a:p>
                        <a:pPr marL="124690" indent="-124690" algn="l" defTabSz="449580">
                          <a:lnSpc>
                            <a:spcPct val="100000"/>
                          </a:lnSpc>
                          <a:buSzPct val="100000"/>
                          <a:buChar char="•"/>
                          <a:defRPr b="0" sz="1100">
                            <a:uFill>
                              <a:solidFill>
                                <a:srgbClr val="000000"/>
                              </a:solidFill>
                            </a:uFill>
                            <a:latin typeface="Optima"/>
                            <a:ea typeface="Optima"/>
                            <a:cs typeface="Optima"/>
                            <a:sym typeface="Optima"/>
                          </a:defRPr>
                        </a:pPr>
                        <a:r>
                          <a:t>Trabaja a través del“sesgo de confirmación”, o sea apela a les otres enfatizando la consistencia de sus propuestas con valores centrales de la sociedad (más que la legaliad)</a:t>
                        </a:r>
                      </a:p>
                      <a:p>
                        <a:pPr marL="124690" indent="-124690" algn="l" defTabSz="449580">
                          <a:lnSpc>
                            <a:spcPct val="100000"/>
                          </a:lnSpc>
                          <a:buSzPct val="100000"/>
                          <a:buChar char="•"/>
                          <a:defRPr b="0" sz="1100">
                            <a:uFill>
                              <a:solidFill>
                                <a:srgbClr val="000000"/>
                              </a:solidFill>
                            </a:uFill>
                            <a:latin typeface="Optima"/>
                            <a:ea typeface="Optima"/>
                            <a:cs typeface="Optima"/>
                            <a:sym typeface="Optima"/>
                          </a:defRPr>
                        </a:pPr>
                        <a:r>
                          <a:t>Ej.: Martin Luther King y Nelson Mandela</a:t>
                        </a:r>
                      </a:p>
                    </a:txBody>
                    <a:tcPr marL="50800" marR="50800" marT="50800" marB="50800" anchor="t" anchorCtr="0" horzOverflow="overflow">
                      <a:lnL w="6350">
                        <a:solidFill>
                          <a:srgbClr val="000000"/>
                        </a:solidFill>
                        <a:miter lim="400000"/>
                      </a:lnL>
                      <a:lnR w="6350">
                        <a:solidFill>
                          <a:srgbClr val="000000"/>
                        </a:solidFill>
                        <a:miter lim="400000"/>
                      </a:lnR>
                      <a:lnT w="6350">
                        <a:solidFill>
                          <a:srgbClr val="000000"/>
                        </a:solidFill>
                        <a:miter lim="400000"/>
                      </a:lnT>
                      <a:lnB w="635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000000">
                          <a:alpha val="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l" defTabSz="449580">
                          <a:lnSpc>
                            <a:spcPct val="100000"/>
                          </a:lnSpc>
                          <a:defRPr b="0" sz="1100">
                            <a:uFill>
                              <a:solidFill>
                                <a:srgbClr val="000000"/>
                              </a:solidFill>
                            </a:uFill>
                            <a:latin typeface="Optima"/>
                            <a:ea typeface="Optima"/>
                            <a:cs typeface="Optima"/>
                            <a:sym typeface="Optima"/>
                          </a:defRPr>
                        </a:pPr>
                        <a:r>
                          <a:t>Ineficaz</a:t>
                        </a:r>
                      </a:p>
                      <a:p>
                        <a:pPr algn="l" defTabSz="449580">
                          <a:lnSpc>
                            <a:spcPct val="100000"/>
                          </a:lnSpc>
                          <a:defRPr b="0" sz="1100">
                            <a:uFill>
                              <a:solidFill>
                                <a:srgbClr val="000000"/>
                              </a:solidFill>
                            </a:uFill>
                            <a:latin typeface="Calibri"/>
                            <a:ea typeface="Calibri"/>
                            <a:cs typeface="Calibri"/>
                            <a:sym typeface="Calibri"/>
                          </a:defRPr>
                        </a:pPr>
                      </a:p>
                      <a:p>
                        <a:pPr marL="124690" indent="-124690" algn="l" defTabSz="449580">
                          <a:lnSpc>
                            <a:spcPct val="100000"/>
                          </a:lnSpc>
                          <a:buSzPct val="100000"/>
                          <a:buChar char="•"/>
                          <a:defRPr b="0" sz="1100">
                            <a:uFill>
                              <a:solidFill>
                                <a:srgbClr val="000000"/>
                              </a:solidFill>
                            </a:uFill>
                            <a:latin typeface="Optima"/>
                            <a:ea typeface="Optima"/>
                            <a:cs typeface="Optima"/>
                            <a:sym typeface="Optima"/>
                          </a:defRPr>
                        </a:pPr>
                        <a:r>
                          <a:t>Ciudadanía ingenua, que cree todo lo oficial y no entiende que los que detentan el poder y las isntituciones tienden a servir un élite al costo de la mayoría y el bien común</a:t>
                        </a:r>
                      </a:p>
                      <a:p>
                        <a:pPr algn="l" defTabSz="449580">
                          <a:lnSpc>
                            <a:spcPct val="100000"/>
                          </a:lnSpc>
                          <a:defRPr b="0" sz="1100">
                            <a:uFill>
                              <a:solidFill>
                                <a:srgbClr val="000000"/>
                              </a:solidFill>
                            </a:uFill>
                            <a:latin typeface="Optima"/>
                            <a:ea typeface="Optima"/>
                            <a:cs typeface="Optima"/>
                            <a:sym typeface="Optima"/>
                          </a:defRPr>
                        </a:pPr>
                      </a:p>
                      <a:p>
                        <a:pPr algn="l" defTabSz="449580">
                          <a:lnSpc>
                            <a:spcPct val="100000"/>
                          </a:lnSpc>
                          <a:defRPr b="0" sz="1100">
                            <a:uFill>
                              <a:solidFill>
                                <a:srgbClr val="000000"/>
                              </a:solidFill>
                            </a:uFill>
                            <a:latin typeface="Optima"/>
                            <a:ea typeface="Optima"/>
                            <a:cs typeface="Optima"/>
                            <a:sym typeface="Optima"/>
                          </a:defRPr>
                        </a:pPr>
                        <a:r>
                          <a:t>O</a:t>
                        </a:r>
                      </a:p>
                      <a:p>
                        <a:pPr algn="l" defTabSz="449580">
                          <a:lnSpc>
                            <a:spcPct val="100000"/>
                          </a:lnSpc>
                          <a:defRPr b="0" sz="1100">
                            <a:uFill>
                              <a:solidFill>
                                <a:srgbClr val="000000"/>
                              </a:solidFill>
                            </a:uFill>
                            <a:latin typeface="Optima"/>
                            <a:ea typeface="Optima"/>
                            <a:cs typeface="Optima"/>
                            <a:sym typeface="Optima"/>
                          </a:defRPr>
                        </a:pPr>
                      </a:p>
                      <a:p>
                        <a:pPr marL="124690" indent="-124690" algn="l" defTabSz="449580">
                          <a:lnSpc>
                            <a:spcPct val="100000"/>
                          </a:lnSpc>
                          <a:buSzPct val="100000"/>
                          <a:buChar char="•"/>
                          <a:defRPr b="0" sz="1100">
                            <a:uFill>
                              <a:solidFill>
                                <a:srgbClr val="000000"/>
                              </a:solidFill>
                            </a:uFill>
                            <a:latin typeface="Optima"/>
                            <a:ea typeface="Optima"/>
                            <a:cs typeface="Optima"/>
                            <a:sym typeface="Optima"/>
                          </a:defRPr>
                        </a:pPr>
                        <a:r>
                          <a:t>Súper patriota/nacionalista en extremo: automáticamente obedece a quienes tienen el poder y el país</a:t>
                        </a:r>
                      </a:p>
                    </a:txBody>
                    <a:tcPr marL="50800" marR="50800" marT="50800" marB="50800" anchor="t" anchorCtr="0" horzOverflow="overflow">
                      <a:lnL w="6350">
                        <a:solidFill>
                          <a:srgbClr val="000000"/>
                        </a:solidFill>
                        <a:miter lim="400000"/>
                      </a:lnL>
                      <a:lnR w="6350">
                        <a:solidFill>
                          <a:srgbClr val="000000"/>
                        </a:solidFill>
                        <a:miter lim="400000"/>
                      </a:lnR>
                      <a:lnT w="6350">
                        <a:solidFill>
                          <a:srgbClr val="000000"/>
                        </a:solidFill>
                        <a:miter lim="400000"/>
                      </a:lnT>
                      <a:lnB w="635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000000">
                          <a:alpha val="0"/>
                        </a:srgbClr>
                      </a:solidFill>
                    </a:tcPr>
                  </a:tc>
                </a:tr>
              </a:tbl>
            </a:graphicData>
          </a:graphic>
        </p:graphicFrame>
        <p:sp>
          <p:nvSpPr>
            <p:cNvPr id="484" name="1. El buen ciudadano/la ciudadana buena"/>
            <p:cNvSpPr/>
            <p:nvPr/>
          </p:nvSpPr>
          <p:spPr>
            <a:xfrm>
              <a:off x="12700" y="13282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7091" tIns="27091" rIns="27091" bIns="27091" numCol="1" anchor="ctr">
              <a:spAutoFit/>
            </a:bodyPr>
            <a:lstStyle>
              <a:lvl1pPr algn="l" defTabSz="457200">
                <a:lnSpc>
                  <a:spcPct val="100000"/>
                </a:lnSpc>
                <a:spcBef>
                  <a:spcPts val="500"/>
                </a:spcBef>
                <a:defRPr b="1" cap="all" sz="1400">
                  <a:latin typeface="Optima"/>
                  <a:ea typeface="Optima"/>
                  <a:cs typeface="Optima"/>
                  <a:sym typeface="Optima"/>
                </a:defRPr>
              </a:lvl1pPr>
            </a:lstStyle>
            <a:p>
              <a:pPr/>
              <a:r>
                <a:t>1. El buen ciudadano/la ciudadana buena</a:t>
              </a:r>
            </a:p>
          </p:txBody>
        </p:sp>
      </p:grpSp>
      <p:grpSp>
        <p:nvGrpSpPr>
          <p:cNvPr id="488" name="Group"/>
          <p:cNvGrpSpPr/>
          <p:nvPr/>
        </p:nvGrpSpPr>
        <p:grpSpPr>
          <a:xfrm>
            <a:off x="215599" y="4993335"/>
            <a:ext cx="6400801" cy="3536951"/>
            <a:chOff x="0" y="132821"/>
            <a:chExt cx="6400800" cy="3536949"/>
          </a:xfrm>
        </p:grpSpPr>
        <p:graphicFrame>
          <p:nvGraphicFramePr>
            <p:cNvPr id="486" name="Table"/>
            <p:cNvGraphicFramePr/>
            <p:nvPr/>
          </p:nvGraphicFramePr>
          <p:xfrm>
            <a:off x="0" y="380471"/>
            <a:ext cx="6400800" cy="328930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1" rtl="0">
                  <a:tableStyleId>{4C3C2611-4C71-4FC5-86AE-919BDF0F9419}</a:tableStyleId>
                </a:tblPr>
                <a:tblGrid>
                  <a:gridCol w="2975332"/>
                  <a:gridCol w="3381018"/>
                </a:tblGrid>
                <a:tr h="215900">
                  <a:tc>
                    <a:txBody>
                      <a:bodyPr/>
                      <a:lstStyle/>
                      <a:p>
                        <a:pPr algn="l" defTabSz="449580">
                          <a:lnSpc>
                            <a:spcPct val="100000"/>
                          </a:lnSpc>
                          <a:defRPr i="1" sz="1100">
                            <a:uFill>
                              <a:solidFill>
                                <a:srgbClr val="000000"/>
                              </a:solidFill>
                            </a:uFill>
                            <a:latin typeface="Optima"/>
                            <a:ea typeface="Optima"/>
                            <a:cs typeface="Optima"/>
                            <a:sym typeface="Optima"/>
                          </a:defRPr>
                        </a:pPr>
                        <a:r>
                          <a:t>Efectivo</a:t>
                        </a:r>
                      </a:p>
                      <a:p>
                        <a:pPr algn="l" defTabSz="449580">
                          <a:lnSpc>
                            <a:spcPct val="100000"/>
                          </a:lnSpc>
                          <a:defRPr i="1" sz="1100">
                            <a:uFill>
                              <a:solidFill>
                                <a:srgbClr val="000000"/>
                              </a:solidFill>
                            </a:uFill>
                            <a:latin typeface="Optima"/>
                            <a:ea typeface="Optima"/>
                            <a:cs typeface="Optima"/>
                            <a:sym typeface="Optima"/>
                          </a:defRPr>
                        </a:pPr>
                      </a:p>
                      <a:p>
                        <a:pPr marL="114300" indent="-114300" algn="l" defTabSz="449580">
                          <a:lnSpc>
                            <a:spcPct val="100000"/>
                          </a:lnSpc>
                          <a:buSzPct val="100000"/>
                          <a:buChar char="•"/>
                          <a:defRPr b="0" sz="1100">
                            <a:uFill>
                              <a:solidFill>
                                <a:srgbClr val="000000"/>
                              </a:solidFill>
                            </a:uFill>
                            <a:latin typeface="Optima"/>
                            <a:ea typeface="Optima"/>
                            <a:cs typeface="Optima"/>
                            <a:sym typeface="Optima"/>
                          </a:defRPr>
                        </a:pPr>
                        <a:r>
                          <a:t>Critica y protesta: dice “No” a las violaciones de los valores humanos y cívicos y actúa para potenciarlos</a:t>
                        </a:r>
                      </a:p>
                      <a:p>
                        <a:pPr marL="114300" indent="-114300" algn="l" defTabSz="449580">
                          <a:lnSpc>
                            <a:spcPct val="100000"/>
                          </a:lnSpc>
                          <a:buSzPct val="100000"/>
                          <a:buChar char="•"/>
                          <a:defRPr b="0" sz="1100">
                            <a:uFill>
                              <a:solidFill>
                                <a:srgbClr val="000000"/>
                              </a:solidFill>
                            </a:uFill>
                            <a:latin typeface="Optima"/>
                            <a:ea typeface="Optima"/>
                            <a:cs typeface="Optima"/>
                            <a:sym typeface="Optima"/>
                          </a:defRPr>
                        </a:pPr>
                        <a:r>
                          <a:t>Actúa con fuerza y decisión, pero sin violencia, cuidando la paz: ej. demostraciones, reuniones y marchas</a:t>
                        </a:r>
                      </a:p>
                      <a:p>
                        <a:pPr marL="114300" indent="-114300" algn="l" defTabSz="449580">
                          <a:lnSpc>
                            <a:spcPct val="100000"/>
                          </a:lnSpc>
                          <a:buSzPct val="100000"/>
                          <a:buChar char="•"/>
                          <a:defRPr b="0" sz="1100">
                            <a:uFill>
                              <a:solidFill>
                                <a:srgbClr val="000000"/>
                              </a:solidFill>
                            </a:uFill>
                            <a:latin typeface="Optima"/>
                            <a:ea typeface="Optima"/>
                            <a:cs typeface="Optima"/>
                            <a:sym typeface="Optima"/>
                          </a:defRPr>
                        </a:pPr>
                        <a:r>
                          <a:t>Su meta: incidir poderosamente en quienes tienen el poder y las instituciones, ej.: gobierno, corporaciones</a:t>
                        </a:r>
                      </a:p>
                      <a:p>
                        <a:pPr marL="114300" indent="-114300" algn="l" defTabSz="449580">
                          <a:lnSpc>
                            <a:spcPct val="100000"/>
                          </a:lnSpc>
                          <a:buSzPct val="100000"/>
                          <a:buChar char="•"/>
                          <a:defRPr b="0" sz="1100">
                            <a:uFill>
                              <a:solidFill>
                                <a:srgbClr val="000000"/>
                              </a:solidFill>
                            </a:uFill>
                            <a:latin typeface="Optima"/>
                            <a:ea typeface="Optima"/>
                            <a:cs typeface="Optima"/>
                            <a:sym typeface="Optima"/>
                          </a:defRPr>
                        </a:pPr>
                        <a:r>
                          <a:t>Posicionan temas y políticas en el centro de la discusión publica y en la agenda social</a:t>
                        </a:r>
                      </a:p>
                      <a:p>
                        <a:pPr marL="114300" indent="-114300" algn="l" defTabSz="449580">
                          <a:lnSpc>
                            <a:spcPct val="100000"/>
                          </a:lnSpc>
                          <a:buSzPct val="100000"/>
                          <a:buChar char="•"/>
                          <a:defRPr b="0" sz="1100">
                            <a:uFill>
                              <a:solidFill>
                                <a:srgbClr val="000000"/>
                              </a:solidFill>
                            </a:uFill>
                            <a:latin typeface="Optima"/>
                            <a:ea typeface="Optima"/>
                            <a:cs typeface="Optima"/>
                            <a:sym typeface="Optima"/>
                          </a:defRPr>
                        </a:pPr>
                        <a:r>
                          <a:t>Sus acciones tienen estrategia y tácticas</a:t>
                        </a:r>
                      </a:p>
                      <a:p>
                        <a:pPr marL="114300" indent="-114300" algn="l" defTabSz="449580">
                          <a:lnSpc>
                            <a:spcPct val="100000"/>
                          </a:lnSpc>
                          <a:buSzPct val="100000"/>
                          <a:buChar char="•"/>
                          <a:defRPr b="0" sz="1100">
                            <a:uFill>
                              <a:solidFill>
                                <a:srgbClr val="000000"/>
                              </a:solidFill>
                            </a:uFill>
                            <a:latin typeface="Optima"/>
                            <a:ea typeface="Optima"/>
                            <a:cs typeface="Optima"/>
                            <a:sym typeface="Optima"/>
                          </a:defRPr>
                        </a:pPr>
                        <a:r>
                          <a:t>Se empodera, es valiente y toma riesgos, y a menudo necesita ser el centro de la atención pública</a:t>
                        </a:r>
                      </a:p>
                      <a:p>
                        <a:pPr marL="114300" indent="-114300" algn="l" defTabSz="449580">
                          <a:lnSpc>
                            <a:spcPct val="100000"/>
                          </a:lnSpc>
                          <a:buSzPct val="100000"/>
                          <a:buChar char="•"/>
                          <a:defRPr b="0" sz="1100">
                            <a:uFill>
                              <a:solidFill>
                                <a:srgbClr val="000000"/>
                              </a:solidFill>
                            </a:uFill>
                            <a:latin typeface="Optima"/>
                            <a:ea typeface="Optima"/>
                            <a:cs typeface="Optima"/>
                            <a:sym typeface="Optima"/>
                          </a:defRPr>
                        </a:pPr>
                        <a:r>
                          <a:t>Entiende que las verdades son relativas, no absoluta</a:t>
                        </a:r>
                      </a:p>
                    </a:txBody>
                    <a:tcPr marL="50800" marR="50800" marT="50800" marB="50800" anchor="t" anchorCtr="0" horzOverflow="overflow">
                      <a:lnL w="6350">
                        <a:solidFill>
                          <a:srgbClr val="000000"/>
                        </a:solidFill>
                        <a:miter lim="400000"/>
                      </a:lnL>
                      <a:lnR w="6350">
                        <a:solidFill>
                          <a:srgbClr val="000000"/>
                        </a:solidFill>
                        <a:miter lim="400000"/>
                      </a:lnR>
                      <a:lnT w="6350">
                        <a:solidFill>
                          <a:srgbClr val="000000"/>
                        </a:solidFill>
                        <a:miter lim="400000"/>
                      </a:lnT>
                      <a:lnB w="635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000000">
                          <a:alpha val="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l" defTabSz="449580">
                          <a:lnSpc>
                            <a:spcPct val="100000"/>
                          </a:lnSpc>
                          <a:defRPr i="1" sz="1100">
                            <a:uFill>
                              <a:solidFill>
                                <a:srgbClr val="000000"/>
                              </a:solidFill>
                            </a:uFill>
                            <a:latin typeface="Optima"/>
                            <a:ea typeface="Optima"/>
                            <a:cs typeface="Optima"/>
                            <a:sym typeface="Optima"/>
                          </a:defRPr>
                        </a:pPr>
                        <a:r>
                          <a:t>Ineficaz</a:t>
                        </a:r>
                      </a:p>
                      <a:p>
                        <a:pPr algn="l" defTabSz="449580">
                          <a:lnSpc>
                            <a:spcPct val="100000"/>
                          </a:lnSpc>
                          <a:defRPr b="0" sz="1100">
                            <a:uFill>
                              <a:solidFill>
                                <a:srgbClr val="000000"/>
                              </a:solidFill>
                            </a:uFill>
                            <a:latin typeface="Calibri"/>
                            <a:ea typeface="Calibri"/>
                            <a:cs typeface="Calibri"/>
                            <a:sym typeface="Calibri"/>
                          </a:defRPr>
                        </a:pPr>
                      </a:p>
                      <a:p>
                        <a:pPr marL="114300" indent="-114300" algn="l" defTabSz="449580">
                          <a:lnSpc>
                            <a:spcPct val="100000"/>
                          </a:lnSpc>
                          <a:buSzPct val="100000"/>
                          <a:buChar char="•"/>
                          <a:defRPr b="0" sz="1100">
                            <a:uFill>
                              <a:solidFill>
                                <a:srgbClr val="000000"/>
                              </a:solidFill>
                            </a:uFill>
                            <a:latin typeface="Optima"/>
                            <a:ea typeface="Optima"/>
                            <a:cs typeface="Optima"/>
                            <a:sym typeface="Optima"/>
                          </a:defRPr>
                        </a:pPr>
                        <a:r>
                          <a:t>Impone un autoritarismo “anti-autoritario”</a:t>
                        </a:r>
                      </a:p>
                      <a:p>
                        <a:pPr marL="114300" indent="-114300" algn="l" defTabSz="449580">
                          <a:lnSpc>
                            <a:spcPct val="100000"/>
                          </a:lnSpc>
                          <a:buSzPct val="100000"/>
                          <a:buChar char="•"/>
                          <a:defRPr b="0" sz="1100">
                            <a:uFill>
                              <a:solidFill>
                                <a:srgbClr val="000000"/>
                              </a:solidFill>
                            </a:uFill>
                            <a:latin typeface="Optima"/>
                            <a:ea typeface="Optima"/>
                            <a:cs typeface="Optima"/>
                            <a:sym typeface="Optima"/>
                          </a:defRPr>
                        </a:pPr>
                        <a:r>
                          <a:t>Anti-todo, especialmente las estructuras y reglas de la organización, y otras organizaciones ciudadanas</a:t>
                        </a:r>
                      </a:p>
                      <a:p>
                        <a:pPr marL="114300" indent="-114300" algn="l" defTabSz="449580">
                          <a:lnSpc>
                            <a:spcPct val="100000"/>
                          </a:lnSpc>
                          <a:buSzPct val="100000"/>
                          <a:buChar char="•"/>
                          <a:defRPr b="0" sz="1100">
                            <a:uFill>
                              <a:solidFill>
                                <a:srgbClr val="000000"/>
                              </a:solidFill>
                            </a:uFill>
                            <a:latin typeface="Optima"/>
                            <a:ea typeface="Optima"/>
                            <a:cs typeface="Optima"/>
                            <a:sym typeface="Optima"/>
                          </a:defRPr>
                        </a:pPr>
                        <a:r>
                          <a:t>Se identifica como un militante radical, una voz solitaria fuera de los límites de la sociedad</a:t>
                        </a:r>
                      </a:p>
                      <a:p>
                        <a:pPr marL="114300" indent="-114300" algn="l" defTabSz="449580">
                          <a:lnSpc>
                            <a:spcPct val="100000"/>
                          </a:lnSpc>
                          <a:buSzPct val="100000"/>
                          <a:buChar char="•"/>
                          <a:defRPr b="0" sz="1100">
                            <a:uFill>
                              <a:solidFill>
                                <a:srgbClr val="000000"/>
                              </a:solidFill>
                            </a:uFill>
                            <a:latin typeface="Optima"/>
                            <a:ea typeface="Optima"/>
                            <a:cs typeface="Optima"/>
                            <a:sym typeface="Optima"/>
                          </a:defRPr>
                        </a:pPr>
                        <a:r>
                          <a:t>Cualquier medio es necesario: tiene tácticas disruptivas y puede apoyar el uso de la violencia contra personas y propiedad</a:t>
                        </a:r>
                      </a:p>
                      <a:p>
                        <a:pPr marL="114300" indent="-114300" algn="l" defTabSz="449580">
                          <a:lnSpc>
                            <a:spcPct val="100000"/>
                          </a:lnSpc>
                          <a:buSzPct val="100000"/>
                          <a:buChar char="•"/>
                          <a:defRPr b="0" sz="1100">
                            <a:uFill>
                              <a:solidFill>
                                <a:srgbClr val="000000"/>
                              </a:solidFill>
                            </a:uFill>
                            <a:latin typeface="Optima"/>
                            <a:ea typeface="Optima"/>
                            <a:cs typeface="Optima"/>
                            <a:sym typeface="Optima"/>
                          </a:defRPr>
                        </a:pPr>
                        <a:r>
                          <a:t>Tácticas sin una estrategia realista</a:t>
                        </a:r>
                      </a:p>
                      <a:p>
                        <a:pPr marL="114300" indent="-114300" algn="l" defTabSz="449580">
                          <a:lnSpc>
                            <a:spcPct val="100000"/>
                          </a:lnSpc>
                          <a:buSzPct val="100000"/>
                          <a:buChar char="•"/>
                          <a:defRPr b="0" sz="1100">
                            <a:uFill>
                              <a:solidFill>
                                <a:srgbClr val="000000"/>
                              </a:solidFill>
                            </a:uFill>
                            <a:latin typeface="Optima"/>
                            <a:ea typeface="Optima"/>
                            <a:cs typeface="Optima"/>
                            <a:sym typeface="Optima"/>
                          </a:defRPr>
                        </a:pPr>
                        <a:r>
                          <a:t>Se aísla de las bases y a menudo toma la posición de víctima eterna: con rabia, dogmátic@, agresiv@ y sin poder</a:t>
                        </a:r>
                      </a:p>
                      <a:p>
                        <a:pPr marL="114300" indent="-114300" algn="l" defTabSz="449580">
                          <a:lnSpc>
                            <a:spcPct val="100000"/>
                          </a:lnSpc>
                          <a:buSzPct val="100000"/>
                          <a:buChar char="•"/>
                          <a:defRPr b="0" sz="1100">
                            <a:uFill>
                              <a:solidFill>
                                <a:srgbClr val="000000"/>
                              </a:solidFill>
                            </a:uFill>
                            <a:latin typeface="Optima"/>
                            <a:ea typeface="Optima"/>
                            <a:cs typeface="Optima"/>
                            <a:sym typeface="Optima"/>
                          </a:defRPr>
                        </a:pPr>
                        <a:r>
                          <a:t>Totalitarismo ideológico: cree sostener la verdad y moral absoluta, se siente superior políticamente</a:t>
                        </a:r>
                      </a:p>
                      <a:p>
                        <a:pPr marL="114300" indent="-114300" algn="l" defTabSz="449580">
                          <a:lnSpc>
                            <a:spcPct val="100000"/>
                          </a:lnSpc>
                          <a:buSzPct val="100000"/>
                          <a:buChar char="•"/>
                          <a:defRPr b="0" sz="1100">
                            <a:uFill>
                              <a:solidFill>
                                <a:srgbClr val="000000"/>
                              </a:solidFill>
                            </a:uFill>
                            <a:latin typeface="Optima"/>
                            <a:ea typeface="Optima"/>
                            <a:cs typeface="Optima"/>
                            <a:sym typeface="Optima"/>
                          </a:defRPr>
                        </a:pPr>
                        <a:r>
                          <a:t>Es estridente, arrogante, egocéntrico; se centra en sus intereses ante de los intereses del movimiento</a:t>
                        </a:r>
                      </a:p>
                    </a:txBody>
                    <a:tcPr marL="50800" marR="50800" marT="50800" marB="50800" anchor="t" anchorCtr="0" horzOverflow="overflow">
                      <a:lnL w="6350">
                        <a:solidFill>
                          <a:srgbClr val="000000"/>
                        </a:solidFill>
                        <a:miter lim="400000"/>
                      </a:lnL>
                      <a:lnR w="6350">
                        <a:solidFill>
                          <a:srgbClr val="000000"/>
                        </a:solidFill>
                        <a:miter lim="400000"/>
                      </a:lnR>
                      <a:lnT w="6350">
                        <a:solidFill>
                          <a:srgbClr val="000000"/>
                        </a:solidFill>
                        <a:miter lim="400000"/>
                      </a:lnT>
                      <a:lnB w="635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000000">
                          <a:alpha val="0"/>
                        </a:srgbClr>
                      </a:solidFill>
                    </a:tcPr>
                  </a:tc>
                </a:tr>
              </a:tbl>
            </a:graphicData>
          </a:graphic>
        </p:graphicFrame>
        <p:sp>
          <p:nvSpPr>
            <p:cNvPr id="487" name="2. EL/LA REBELDE"/>
            <p:cNvSpPr/>
            <p:nvPr/>
          </p:nvSpPr>
          <p:spPr>
            <a:xfrm>
              <a:off x="9457" y="13282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7091" tIns="27091" rIns="27091" bIns="27091" numCol="1" anchor="ctr">
              <a:spAutoFit/>
            </a:bodyPr>
            <a:lstStyle>
              <a:lvl1pPr algn="l" defTabSz="457200">
                <a:lnSpc>
                  <a:spcPct val="100000"/>
                </a:lnSpc>
                <a:spcBef>
                  <a:spcPts val="500"/>
                </a:spcBef>
                <a:defRPr b="1" sz="1400">
                  <a:latin typeface="Optima"/>
                  <a:ea typeface="Optima"/>
                  <a:cs typeface="Optima"/>
                  <a:sym typeface="Optima"/>
                </a:defRPr>
              </a:lvl1pPr>
            </a:lstStyle>
            <a:p>
              <a:pPr/>
              <a:r>
                <a:t>2. EL/LA REBELDE</a:t>
              </a:r>
            </a:p>
          </p:txBody>
        </p:sp>
      </p:grpSp>
      <p:graphicFrame>
        <p:nvGraphicFramePr>
          <p:cNvPr id="489" name="Table"/>
          <p:cNvGraphicFramePr/>
          <p:nvPr/>
        </p:nvGraphicFramePr>
        <p:xfrm>
          <a:off x="6896100" y="2114550"/>
          <a:ext cx="6398260" cy="3312899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3199130"/>
                <a:gridCol w="3199130"/>
              </a:tblGrid>
              <a:tr h="473315">
                <a:tc gridSpan="2">
                  <a:txBody>
                    <a:bodyPr/>
                    <a:lstStyle/>
                    <a:p>
                      <a:pPr algn="l" defTabSz="457200">
                        <a:spcBef>
                          <a:spcPts val="500"/>
                        </a:spcBef>
                        <a:defRPr b="0" sz="1800"/>
                      </a:pPr>
                      <a:r>
                        <a:rPr b="1" sz="1400">
                          <a:latin typeface="Optima"/>
                          <a:ea typeface="Optima"/>
                          <a:cs typeface="Optima"/>
                          <a:sym typeface="Optima"/>
                        </a:rPr>
                        <a:t>3. EL/LA REFORMADOR(A)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cPr/>
                </a:tc>
              </a:tr>
              <a:tr h="2839583">
                <a:tc>
                  <a:txBody>
                    <a:bodyPr/>
                    <a:lstStyle/>
                    <a:p>
                      <a:pPr algn="l" defTabSz="449580">
                        <a:defRPr i="1" sz="1100">
                          <a:uFill>
                            <a:solidFill>
                              <a:srgbClr val="000000"/>
                            </a:solidFill>
                          </a:uFill>
                          <a:latin typeface="Optima"/>
                          <a:ea typeface="Optima"/>
                          <a:cs typeface="Optima"/>
                          <a:sym typeface="Optima"/>
                        </a:defRPr>
                      </a:pPr>
                      <a:r>
                        <a:t>Efectivo</a:t>
                      </a:r>
                    </a:p>
                    <a:p>
                      <a:pPr algn="l" defTabSz="449580">
                        <a:defRPr b="0" sz="1100">
                          <a:uFill>
                            <a:solidFill>
                              <a:srgbClr val="000000"/>
                            </a:solidFill>
                          </a:uFill>
                          <a:latin typeface="Optima"/>
                          <a:ea typeface="Optima"/>
                          <a:cs typeface="Optima"/>
                          <a:sym typeface="Optima"/>
                        </a:defRPr>
                      </a:pPr>
                    </a:p>
                    <a:p>
                      <a:pPr marL="114300" indent="-114300" algn="l" defTabSz="449580">
                        <a:buSzPct val="100000"/>
                        <a:buChar char="•"/>
                        <a:defRPr b="0" sz="1100">
                          <a:uFill>
                            <a:solidFill>
                              <a:srgbClr val="000000"/>
                            </a:solidFill>
                          </a:uFill>
                          <a:latin typeface="Optima"/>
                          <a:ea typeface="Optima"/>
                          <a:cs typeface="Optima"/>
                          <a:sym typeface="Optima"/>
                        </a:defRPr>
                      </a:pPr>
                      <a:r>
                        <a:t>Parlamentario: usa los canales oficiales e instituciones – ej.: cortes, el Congreso, Alcaldía, corporaciones – para que los valores y metas del movimiento sean adoptados en las leyes oficiales, políticas y en la sabiduría convencional</a:t>
                      </a:r>
                    </a:p>
                    <a:p>
                      <a:pPr marL="114300" indent="-114300" algn="l" defTabSz="449580">
                        <a:buSzPct val="100000"/>
                        <a:buChar char="•"/>
                        <a:defRPr b="0" sz="1100">
                          <a:uFill>
                            <a:solidFill>
                              <a:srgbClr val="000000"/>
                            </a:solidFill>
                          </a:uFill>
                          <a:latin typeface="Optima"/>
                          <a:ea typeface="Optima"/>
                          <a:cs typeface="Optima"/>
                          <a:sym typeface="Optima"/>
                        </a:defRPr>
                      </a:pPr>
                      <a:r>
                        <a:t>Usa una variedad de medios: lobby, demandas, referendos, mítines, candidatos, etc.</a:t>
                      </a:r>
                    </a:p>
                    <a:p>
                      <a:pPr marL="114300" indent="-114300" algn="l" defTabSz="449580">
                        <a:buSzPct val="100000"/>
                        <a:buChar char="•"/>
                        <a:defRPr b="0" sz="1100">
                          <a:uFill>
                            <a:solidFill>
                              <a:srgbClr val="000000"/>
                            </a:solidFill>
                          </a:uFill>
                          <a:latin typeface="Optima"/>
                          <a:ea typeface="Optima"/>
                          <a:cs typeface="Optima"/>
                          <a:sym typeface="Optima"/>
                        </a:defRPr>
                      </a:pPr>
                      <a:r>
                        <a:t>Trabaja principalmente a través de instancias muy formales “Organizaciones de Oposición en base a Profesionales” (OOPs)</a:t>
                      </a:r>
                    </a:p>
                    <a:p>
                      <a:pPr marL="114300" indent="-114300" algn="l" defTabSz="449580">
                        <a:buSzPct val="100000"/>
                        <a:buChar char="•"/>
                        <a:defRPr b="0" sz="1100">
                          <a:uFill>
                            <a:solidFill>
                              <a:srgbClr val="000000"/>
                            </a:solidFill>
                          </a:uFill>
                          <a:latin typeface="Optima"/>
                          <a:ea typeface="Optima"/>
                          <a:cs typeface="Optima"/>
                          <a:sym typeface="Optima"/>
                        </a:defRPr>
                      </a:pPr>
                      <a:r>
                        <a:t>Es un “perro guardián” para asegurar la ejecución, expandir el éxito y proteger ante una respuesta negativa</a:t>
                      </a:r>
                    </a:p>
                    <a:p>
                      <a:pPr marL="114300" indent="-114300" algn="l" defTabSz="449580">
                        <a:buSzPct val="100000"/>
                        <a:buChar char="•"/>
                        <a:defRPr b="0" sz="1100">
                          <a:uFill>
                            <a:solidFill>
                              <a:srgbClr val="000000"/>
                            </a:solidFill>
                          </a:uFill>
                          <a:latin typeface="Optima"/>
                          <a:ea typeface="Optima"/>
                          <a:cs typeface="Optima"/>
                          <a:sym typeface="Optima"/>
                        </a:defRPr>
                      </a:pPr>
                      <a:r>
                        <a:t>Educan y apoyan a las organizaciones de bases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i="1" sz="1100">
                          <a:uFill>
                            <a:solidFill>
                              <a:srgbClr val="000000"/>
                            </a:solidFill>
                          </a:uFill>
                          <a:latin typeface="Optima"/>
                          <a:ea typeface="Optima"/>
                          <a:cs typeface="Optima"/>
                          <a:sym typeface="Optima"/>
                        </a:defRPr>
                      </a:pPr>
                      <a:r>
                        <a:t>Ineficaz</a:t>
                      </a:r>
                    </a:p>
                    <a:p>
                      <a:pPr algn="l" defTabSz="449580">
                        <a:defRPr i="1" sz="1100">
                          <a:uFill>
                            <a:solidFill>
                              <a:srgbClr val="000000"/>
                            </a:solidFill>
                          </a:uFill>
                          <a:latin typeface="Optima"/>
                          <a:ea typeface="Optima"/>
                          <a:cs typeface="Optima"/>
                          <a:sym typeface="Optima"/>
                        </a:defRPr>
                      </a:pPr>
                    </a:p>
                    <a:p>
                      <a:pPr marL="114300" indent="-114300" algn="l" defTabSz="449580">
                        <a:buSzPct val="100000"/>
                        <a:buChar char="•"/>
                        <a:defRPr b="0" sz="1100">
                          <a:uFill>
                            <a:solidFill>
                              <a:srgbClr val="000000"/>
                            </a:solidFill>
                          </a:uFill>
                          <a:latin typeface="Optima"/>
                          <a:ea typeface="Optima"/>
                          <a:cs typeface="Optima"/>
                          <a:sym typeface="Optima"/>
                        </a:defRPr>
                      </a:pPr>
                      <a:r>
                        <a:t>OOPs: domina / jerarquiza la estructura de la organización y liderazgo</a:t>
                      </a:r>
                    </a:p>
                    <a:p>
                      <a:pPr marL="114300" indent="-114300" algn="l" defTabSz="449580">
                        <a:buSzPct val="100000"/>
                        <a:buChar char="•"/>
                        <a:defRPr b="0" sz="1100">
                          <a:uFill>
                            <a:solidFill>
                              <a:srgbClr val="000000"/>
                            </a:solidFill>
                          </a:uFill>
                          <a:latin typeface="Optima"/>
                          <a:ea typeface="Optima"/>
                          <a:cs typeface="Optima"/>
                          <a:sym typeface="Optima"/>
                        </a:defRPr>
                      </a:pPr>
                      <a:r>
                        <a:t>Prioriza la mantención de la organización por sobre las necesidades del movimiento o la causa puntual</a:t>
                      </a:r>
                    </a:p>
                    <a:p>
                      <a:pPr marL="114300" indent="-114300" algn="l" defTabSz="449580">
                        <a:buSzPct val="100000"/>
                        <a:buChar char="•"/>
                        <a:defRPr b="0" sz="1100">
                          <a:uFill>
                            <a:solidFill>
                              <a:srgbClr val="000000"/>
                            </a:solidFill>
                          </a:uFill>
                          <a:latin typeface="Optima"/>
                          <a:ea typeface="Optima"/>
                          <a:cs typeface="Optima"/>
                          <a:sym typeface="Optima"/>
                        </a:defRPr>
                      </a:pPr>
                      <a:r>
                        <a:t>Su estilo de dominador debilita la democracia del movimiento y le resta poder a las bases</a:t>
                      </a:r>
                    </a:p>
                    <a:p>
                      <a:pPr marL="114300" indent="-114300" algn="l" defTabSz="449580">
                        <a:buSzPct val="100000"/>
                        <a:buChar char="•"/>
                        <a:defRPr b="0" sz="1100">
                          <a:uFill>
                            <a:solidFill>
                              <a:srgbClr val="000000"/>
                            </a:solidFill>
                          </a:uFill>
                          <a:latin typeface="Optima"/>
                          <a:ea typeface="Optima"/>
                          <a:cs typeface="Optima"/>
                          <a:sym typeface="Optima"/>
                        </a:defRPr>
                      </a:pPr>
                      <a:r>
                        <a:t>POOs “Política Realista”: promueven reformas menores por sobre el cambio social</a:t>
                      </a:r>
                    </a:p>
                    <a:p>
                      <a:pPr marL="114300" indent="-114300" algn="l" defTabSz="449580">
                        <a:buSzPct val="100000"/>
                        <a:buChar char="•"/>
                        <a:defRPr b="0" sz="1100">
                          <a:uFill>
                            <a:solidFill>
                              <a:srgbClr val="000000"/>
                            </a:solidFill>
                          </a:uFill>
                          <a:latin typeface="Optima"/>
                          <a:ea typeface="Optima"/>
                          <a:cs typeface="Optima"/>
                          <a:sym typeface="Optima"/>
                        </a:defRPr>
                      </a:pPr>
                      <a:r>
                        <a:t>Cooptan: se identifican más con quienes tienen el poder que con los movimientos de bases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90" name="Table"/>
          <p:cNvGraphicFramePr/>
          <p:nvPr/>
        </p:nvGraphicFramePr>
        <p:xfrm>
          <a:off x="6896100" y="5503064"/>
          <a:ext cx="6398260" cy="346806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3199130"/>
                <a:gridCol w="3199130"/>
              </a:tblGrid>
              <a:tr h="570768">
                <a:tc gridSpan="2">
                  <a:txBody>
                    <a:bodyPr/>
                    <a:lstStyle/>
                    <a:p>
                      <a:pPr algn="l" defTabSz="457200">
                        <a:spcBef>
                          <a:spcPts val="500"/>
                        </a:spcBef>
                        <a:defRPr b="0" sz="1800"/>
                      </a:pPr>
                      <a:r>
                        <a:rPr b="1" sz="1400">
                          <a:latin typeface="Optima"/>
                          <a:ea typeface="Optima"/>
                          <a:cs typeface="Optima"/>
                          <a:sym typeface="Optima"/>
                        </a:rPr>
                        <a:t>4. AGENTE DE CAMBIO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cPr/>
                </a:tc>
              </a:tr>
              <a:tr h="2897299">
                <a:tc>
                  <a:txBody>
                    <a:bodyPr/>
                    <a:lstStyle/>
                    <a:p>
                      <a:pPr algn="l" defTabSz="449580">
                        <a:lnSpc>
                          <a:spcPct val="115000"/>
                        </a:lnSpc>
                        <a:spcBef>
                          <a:spcPts val="1000"/>
                        </a:spcBef>
                        <a:defRPr i="1" sz="1100">
                          <a:uFill>
                            <a:solidFill>
                              <a:srgbClr val="000000"/>
                            </a:solidFill>
                          </a:uFill>
                          <a:latin typeface="Optima"/>
                          <a:ea typeface="Optima"/>
                          <a:cs typeface="Optima"/>
                          <a:sym typeface="Optima"/>
                        </a:defRPr>
                      </a:pPr>
                      <a:r>
                        <a:t>Efectivo</a:t>
                      </a:r>
                    </a:p>
                    <a:p>
                      <a:pPr marL="114300" indent="-114300" algn="l" defTabSz="449580">
                        <a:buSzPct val="100000"/>
                        <a:buChar char="•"/>
                        <a:defRPr b="0" sz="1100">
                          <a:uFill>
                            <a:solidFill>
                              <a:srgbClr val="000000"/>
                            </a:solidFill>
                          </a:uFill>
                          <a:latin typeface="Optima"/>
                          <a:ea typeface="Optima"/>
                          <a:cs typeface="Optima"/>
                          <a:sym typeface="Optima"/>
                        </a:defRPr>
                      </a:pPr>
                      <a:r>
                        <a:t>Organiza el poder las personas e involucra a la ciudadanía, creando una democracia participativa para el bien común</a:t>
                      </a:r>
                    </a:p>
                    <a:p>
                      <a:pPr marL="114300" indent="-114300" algn="l" defTabSz="449580">
                        <a:buSzPct val="100000"/>
                        <a:buChar char="•"/>
                        <a:defRPr b="0" sz="1100">
                          <a:uFill>
                            <a:solidFill>
                              <a:srgbClr val="000000"/>
                            </a:solidFill>
                          </a:uFill>
                          <a:latin typeface="Optima"/>
                          <a:ea typeface="Optima"/>
                          <a:cs typeface="Optima"/>
                          <a:sym typeface="Optima"/>
                        </a:defRPr>
                      </a:pPr>
                      <a:r>
                        <a:t>Educa e involucra a la mayoría de los ciudadanos y a toda la sociedad en el tema</a:t>
                      </a:r>
                    </a:p>
                    <a:p>
                      <a:pPr marL="114300" indent="-114300" algn="l" defTabSz="449580">
                        <a:buSzPct val="100000"/>
                        <a:buChar char="•"/>
                        <a:defRPr b="0" sz="1100">
                          <a:uFill>
                            <a:solidFill>
                              <a:srgbClr val="000000"/>
                            </a:solidFill>
                          </a:uFill>
                          <a:latin typeface="Optima"/>
                          <a:ea typeface="Optima"/>
                          <a:cs typeface="Optima"/>
                          <a:sym typeface="Optima"/>
                        </a:defRPr>
                      </a:pPr>
                      <a:r>
                        <a:t>Involucra a las bases pre-existentes, redes, coaliciones y activistas en el tema</a:t>
                      </a:r>
                    </a:p>
                    <a:p>
                      <a:pPr marL="114300" indent="-114300" algn="l" defTabSz="449580">
                        <a:buSzPct val="100000"/>
                        <a:buChar char="•"/>
                        <a:defRPr b="0" sz="1100">
                          <a:uFill>
                            <a:solidFill>
                              <a:srgbClr val="000000"/>
                            </a:solidFill>
                          </a:uFill>
                          <a:latin typeface="Optima"/>
                          <a:ea typeface="Optima"/>
                          <a:cs typeface="Optima"/>
                          <a:sym typeface="Optima"/>
                        </a:defRPr>
                      </a:pPr>
                      <a:r>
                        <a:t>Promueve estrategias y tácticas para alcanzar un movimiento social a largo plazo </a:t>
                      </a:r>
                    </a:p>
                    <a:p>
                      <a:pPr marL="114300" indent="-114300" algn="l" defTabSz="449580">
                        <a:buSzPct val="100000"/>
                        <a:buChar char="•"/>
                        <a:defRPr b="0" sz="1100">
                          <a:uFill>
                            <a:solidFill>
                              <a:srgbClr val="000000"/>
                            </a:solidFill>
                          </a:uFill>
                          <a:latin typeface="Optima"/>
                          <a:ea typeface="Optima"/>
                          <a:cs typeface="Optima"/>
                          <a:sym typeface="Optima"/>
                        </a:defRPr>
                      </a:pPr>
                      <a:r>
                        <a:t>Crea y apoya al activismo de las bases y su organización para que sea a largo plazo</a:t>
                      </a:r>
                    </a:p>
                    <a:p>
                      <a:pPr marL="114300" indent="-114300" algn="l" defTabSz="449580">
                        <a:buSzPct val="100000"/>
                        <a:buChar char="•"/>
                        <a:defRPr b="0" sz="1100">
                          <a:uFill>
                            <a:solidFill>
                              <a:srgbClr val="000000"/>
                            </a:solidFill>
                          </a:uFill>
                          <a:latin typeface="Optima"/>
                          <a:ea typeface="Optima"/>
                          <a:cs typeface="Optima"/>
                          <a:sym typeface="Optima"/>
                        </a:defRPr>
                      </a:pPr>
                      <a:r>
                        <a:t>Posiciona los temas en el centro de la agenda política</a:t>
                      </a:r>
                    </a:p>
                    <a:p>
                      <a:pPr marL="114300" indent="-114300" algn="l" defTabSz="449580">
                        <a:buSzPct val="100000"/>
                        <a:buChar char="•"/>
                        <a:defRPr b="0" sz="1100">
                          <a:uFill>
                            <a:solidFill>
                              <a:srgbClr val="000000"/>
                            </a:solidFill>
                          </a:uFill>
                          <a:latin typeface="Optima"/>
                          <a:ea typeface="Optima"/>
                          <a:cs typeface="Optima"/>
                          <a:sym typeface="Optima"/>
                        </a:defRPr>
                      </a:pPr>
                      <a:r>
                        <a:t>Muestra las estrategias de los nuevos sostenedores de poder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i="1" sz="1100">
                          <a:uFill>
                            <a:solidFill>
                              <a:srgbClr val="000000"/>
                            </a:solidFill>
                          </a:uFill>
                          <a:latin typeface="Optima"/>
                          <a:ea typeface="Optima"/>
                          <a:cs typeface="Optima"/>
                          <a:sym typeface="Optima"/>
                        </a:defRPr>
                      </a:pPr>
                      <a:r>
                        <a:t>Ineficaz</a:t>
                      </a:r>
                    </a:p>
                    <a:p>
                      <a:pPr algn="l" defTabSz="449580">
                        <a:defRPr i="1" sz="1100">
                          <a:uFill>
                            <a:solidFill>
                              <a:srgbClr val="000000"/>
                            </a:solidFill>
                          </a:uFill>
                          <a:latin typeface="Optima"/>
                          <a:ea typeface="Optima"/>
                          <a:cs typeface="Optima"/>
                          <a:sym typeface="Optima"/>
                        </a:defRPr>
                      </a:pPr>
                    </a:p>
                    <a:p>
                      <a:pPr marL="114300" indent="-114300" algn="l" defTabSz="449580">
                        <a:buSzPct val="100000"/>
                        <a:buChar char="•"/>
                        <a:defRPr b="0" sz="1100">
                          <a:uFill>
                            <a:solidFill>
                              <a:srgbClr val="000000"/>
                            </a:solidFill>
                          </a:uFill>
                          <a:latin typeface="Optima"/>
                          <a:ea typeface="Optima"/>
                          <a:cs typeface="Optima"/>
                          <a:sym typeface="Optima"/>
                        </a:defRPr>
                      </a:pPr>
                      <a:r>
                        <a:t>Demasiado utópico: promueve visiones</a:t>
                      </a:r>
                    </a:p>
                    <a:p>
                      <a:pPr marL="114300" indent="-114300" algn="l" defTabSz="449580">
                        <a:buSzPct val="100000"/>
                        <a:buChar char="•"/>
                        <a:defRPr b="0" sz="1100">
                          <a:uFill>
                            <a:solidFill>
                              <a:srgbClr val="000000"/>
                            </a:solidFill>
                          </a:uFill>
                          <a:latin typeface="Optima"/>
                          <a:ea typeface="Optima"/>
                          <a:cs typeface="Optima"/>
                          <a:sym typeface="Optima"/>
                        </a:defRPr>
                      </a:pPr>
                      <a:r>
                        <a:t>Promueve solo reformas menores</a:t>
                      </a:r>
                    </a:p>
                    <a:p>
                      <a:pPr marL="114300" indent="-114300" algn="l" defTabSz="449580">
                        <a:buSzPct val="100000"/>
                        <a:buChar char="•"/>
                        <a:defRPr b="0" sz="1100">
                          <a:uFill>
                            <a:solidFill>
                              <a:srgbClr val="000000"/>
                            </a:solidFill>
                          </a:uFill>
                          <a:latin typeface="Optima"/>
                          <a:ea typeface="Optima"/>
                          <a:cs typeface="Optima"/>
                          <a:sym typeface="Optima"/>
                        </a:defRPr>
                      </a:pPr>
                      <a:r>
                        <a:t>Su liderazgo y organización se  basa en el patriarcado más que en una democracia participativa</a:t>
                      </a:r>
                    </a:p>
                    <a:p>
                      <a:pPr marL="114300" indent="-114300" algn="l" defTabSz="449580">
                        <a:buSzPct val="100000"/>
                        <a:buChar char="•"/>
                        <a:defRPr b="0" sz="1100">
                          <a:uFill>
                            <a:solidFill>
                              <a:srgbClr val="000000"/>
                            </a:solidFill>
                          </a:uFill>
                          <a:latin typeface="Optima"/>
                          <a:ea typeface="Optima"/>
                          <a:cs typeface="Optima"/>
                          <a:sym typeface="Optima"/>
                        </a:defRPr>
                      </a:pPr>
                      <a:r>
                        <a:t>Visión de túnel: propone una sola temática</a:t>
                      </a:r>
                    </a:p>
                    <a:p>
                      <a:pPr marL="114300" indent="-114300" algn="l" defTabSz="449580">
                        <a:buSzPct val="100000"/>
                        <a:buChar char="•"/>
                        <a:defRPr b="0" sz="1100">
                          <a:uFill>
                            <a:solidFill>
                              <a:srgbClr val="000000"/>
                            </a:solidFill>
                          </a:uFill>
                          <a:latin typeface="Optima"/>
                          <a:ea typeface="Optima"/>
                          <a:cs typeface="Optima"/>
                          <a:sym typeface="Optima"/>
                        </a:defRPr>
                      </a:pPr>
                      <a:r>
                        <a:t>Ignora los asuntos personales y las necesidades de los activistas</a:t>
                      </a:r>
                    </a:p>
                    <a:p>
                      <a:pPr marL="114300" indent="-114300" algn="l" defTabSz="449580">
                        <a:buSzPct val="100000"/>
                        <a:buChar char="•"/>
                        <a:defRPr b="0" sz="1100">
                          <a:uFill>
                            <a:solidFill>
                              <a:srgbClr val="000000"/>
                            </a:solidFill>
                          </a:uFill>
                          <a:latin typeface="Optima"/>
                          <a:ea typeface="Optima"/>
                          <a:cs typeface="Optima"/>
                          <a:sym typeface="Optima"/>
                        </a:defRPr>
                      </a:pPr>
                      <a:r>
                        <a:t>No está conectado con los cambios sociales y políticos, así como con el giro del paradigma</a:t>
                      </a:r>
                    </a:p>
                  </a:txBody>
                  <a:tcPr marL="50800" marR="50800" marT="50800" marB="50800" anchor="ctr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91" name="© Laboratorio de Cambio Social, en base a las tipologías desarrolladas por Bill Moyer et al., Doing Democracy The MAP Model 2001."/>
          <p:cNvSpPr txBox="1"/>
          <p:nvPr/>
        </p:nvSpPr>
        <p:spPr>
          <a:xfrm>
            <a:off x="2349498" y="9043574"/>
            <a:ext cx="7332047" cy="203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1" tIns="27091" rIns="27091" bIns="27091" anchor="ctr">
            <a:spAutoFit/>
          </a:bodyPr>
          <a:lstStyle>
            <a:lvl1pPr algn="l" defTabSz="457200">
              <a:lnSpc>
                <a:spcPct val="100000"/>
              </a:lnSpc>
              <a:tabLst>
                <a:tab pos="5727700" algn="r"/>
              </a:tabLst>
              <a:defRPr i="1" sz="10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© Laboratorio de Cambio Social, en base a las tipologías desarrolladas por Bill Moyer et al., Doing Democracy The MAP Model 2001.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¿Cómo les fue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¿Cómo les fue?</a:t>
            </a:r>
          </a:p>
        </p:txBody>
      </p:sp>
      <p:sp>
        <p:nvSpPr>
          <p:cNvPr id="494" name="¿Qué descubriste sobre ti misme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¿Qué descubriste sobre ti misme?</a:t>
            </a:r>
          </a:p>
          <a:p>
            <a:pPr>
              <a:buBlip>
                <a:blip r:embed="rId2"/>
              </a:buBlip>
            </a:pPr>
            <a:r>
              <a:t>Y ¿qué descubrieron en cuanto a cómo se pueden/deben combinar las diferentes formas de ejercer la ciudadanía?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amKaner Caluga 17-II-2021.png" descr="SamKaner Caluga 17-II-2021.pn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2552700" y="1554410"/>
            <a:ext cx="8472962" cy="6644780"/>
          </a:xfrm>
          <a:prstGeom prst="rect">
            <a:avLst/>
          </a:prstGeom>
        </p:spPr>
      </p:pic>
      <p:sp>
        <p:nvSpPr>
          <p:cNvPr id="200" name="Referencia base"/>
          <p:cNvSpPr txBox="1"/>
          <p:nvPr>
            <p:ph type="title"/>
          </p:nvPr>
        </p:nvSpPr>
        <p:spPr>
          <a:xfrm>
            <a:off x="508000" y="368299"/>
            <a:ext cx="11988801" cy="1117601"/>
          </a:xfrm>
          <a:prstGeom prst="rect">
            <a:avLst/>
          </a:prstGeom>
        </p:spPr>
        <p:txBody>
          <a:bodyPr/>
          <a:lstStyle/>
          <a:p>
            <a:pPr/>
            <a:r>
              <a:t>Referencia base</a:t>
            </a:r>
          </a:p>
        </p:txBody>
      </p:sp>
      <p:sp>
        <p:nvSpPr>
          <p:cNvPr id="201" name="Kaner, S. (2014). Part I: Grounding Principals. In Jossey-Bass (Ed.), Facilitator’s Guide to Participatory Decision-Making (pp. pp. 3-40). San Francisco, USA: Wiley.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57200" indent="-457200" defTabSz="457200">
              <a:lnSpc>
                <a:spcPct val="100000"/>
              </a:lnSpc>
              <a:defRPr sz="2400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Kaner, S. (2014). Part I: Grounding Principals. In Jossey-Bass (Ed.), </a:t>
            </a:r>
            <a:r>
              <a:rPr i="1"/>
              <a:t>Facilitator’s Guide to Participatory Decision-Making</a:t>
            </a:r>
            <a:r>
              <a:t> (pp. pp. 3-40). San Francisco, USA: Wiley.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age2.jpeg" descr="image2.jpe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86032" y="1466203"/>
            <a:ext cx="6072078" cy="4660499"/>
          </a:xfrm>
          <a:prstGeom prst="rect">
            <a:avLst/>
          </a:prstGeom>
        </p:spPr>
      </p:pic>
      <p:sp>
        <p:nvSpPr>
          <p:cNvPr id="204" name="¿Cómo lograr buenas conversaciones, esa deliberación política (Gastil) tan necesario para tomar buenas decisiones colectivas? Con la Guía Einstein-Ideas Claves sobre Democratización como la base de la participación, entendemos los valores y principios de"/>
          <p:cNvSpPr txBox="1"/>
          <p:nvPr>
            <p:ph type="title"/>
          </p:nvPr>
        </p:nvSpPr>
        <p:spPr>
          <a:xfrm>
            <a:off x="507999" y="6458914"/>
            <a:ext cx="11988802" cy="2736561"/>
          </a:xfrm>
          <a:prstGeom prst="rect">
            <a:avLst/>
          </a:prstGeom>
        </p:spPr>
        <p:txBody>
          <a:bodyPr anchor="ctr"/>
          <a:lstStyle/>
          <a:p>
            <a:pPr algn="ctr" defTabSz="554871">
              <a:lnSpc>
                <a:spcPct val="100000"/>
              </a:lnSpc>
              <a:defRPr cap="none" sz="288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b="1">
                <a:solidFill>
                  <a:srgbClr val="3B6166"/>
                </a:solidFill>
              </a:rPr>
              <a:t>¿Cómo lograr buenas conversaciones, esa deliberación política (Gastil) tan necesario para tomar buenas decisiones colectivas? </a:t>
            </a:r>
            <a:r>
              <a:rPr>
                <a:solidFill>
                  <a:srgbClr val="3B6166"/>
                </a:solidFill>
              </a:rPr>
              <a:t>Con la Guía Einstein-Ideas Claves sobre Democratización como la base de la participación, entendemos los </a:t>
            </a:r>
            <a:r>
              <a:rPr b="1">
                <a:solidFill>
                  <a:srgbClr val="3B6166"/>
                </a:solidFill>
              </a:rPr>
              <a:t>valores y principios</a:t>
            </a:r>
            <a:r>
              <a:rPr>
                <a:solidFill>
                  <a:srgbClr val="3B6166"/>
                </a:solidFill>
              </a:rPr>
              <a:t> detrás. Pero hay </a:t>
            </a:r>
            <a:r>
              <a:rPr b="1">
                <a:solidFill>
                  <a:srgbClr val="3B6166"/>
                </a:solidFill>
              </a:rPr>
              <a:t>métodos</a:t>
            </a:r>
            <a:r>
              <a:rPr>
                <a:solidFill>
                  <a:srgbClr val="3B6166"/>
                </a:solidFill>
              </a:rPr>
              <a:t> y técnicas que son igualmente importantes. Cómo aprendemos aquí, todo parte con </a:t>
            </a:r>
            <a:r>
              <a:rPr b="1">
                <a:solidFill>
                  <a:srgbClr val="3B6166"/>
                </a:solidFill>
              </a:rPr>
              <a:t>entender la estructura de la conversación</a:t>
            </a:r>
            <a:r>
              <a:rPr>
                <a:solidFill>
                  <a:srgbClr val="3B6166"/>
                </a:solidFill>
              </a:rPr>
              <a:t> colectiva. </a:t>
            </a:r>
          </a:p>
        </p:txBody>
      </p:sp>
      <p:pic>
        <p:nvPicPr>
          <p:cNvPr id="205" name="image120.jpeg" descr="image12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3650" y="318550"/>
            <a:ext cx="2099847" cy="8154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" name="IMG_3349.jpeg"/>
          <p:cNvGrpSpPr/>
          <p:nvPr/>
        </p:nvGrpSpPr>
        <p:grpSpPr>
          <a:xfrm>
            <a:off x="6641790" y="1429404"/>
            <a:ext cx="6125862" cy="4734097"/>
            <a:chOff x="0" y="0"/>
            <a:chExt cx="6125860" cy="4734095"/>
          </a:xfrm>
        </p:grpSpPr>
        <p:pic>
          <p:nvPicPr>
            <p:cNvPr id="207" name="IMG_3349.jpeg" descr="IMG_3349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3200" y="203200"/>
              <a:ext cx="5719461" cy="428959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6" name="IMG_3349.jpeg" descr="IMG_3349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6125861" cy="473409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¿qué quiere decir pensamiento “critico”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¿qué quiere decir pensamiento “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critico</a:t>
            </a:r>
            <a:r>
              <a:t>”?</a:t>
            </a:r>
          </a:p>
        </p:txBody>
      </p:sp>
      <p:sp>
        <p:nvSpPr>
          <p:cNvPr id="211" name="Esto es verdad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52042" indent="-352042" defTabSz="490727">
              <a:spcBef>
                <a:spcPts val="3500"/>
              </a:spcBef>
              <a:buBlip>
                <a:blip r:embed="rId2"/>
              </a:buBlip>
              <a:defRPr sz="2800"/>
            </a:pPr>
            <a:r>
              <a:t>Esto es verdad</a:t>
            </a:r>
          </a:p>
          <a:p>
            <a:pPr marL="352042" indent="-352042" defTabSz="490727">
              <a:spcBef>
                <a:spcPts val="3500"/>
              </a:spcBef>
              <a:buBlip>
                <a:blip r:embed="rId2"/>
              </a:buBlip>
              <a:defRPr sz="2800"/>
            </a:pPr>
            <a:r>
              <a:t>Esto no es verdad</a:t>
            </a:r>
          </a:p>
          <a:p>
            <a:pPr marL="352042" indent="-352042" defTabSz="490727">
              <a:spcBef>
                <a:spcPts val="3500"/>
              </a:spcBef>
              <a:buBlip>
                <a:blip r:embed="rId2"/>
              </a:buBlip>
              <a:defRPr sz="2800"/>
            </a:pPr>
            <a:r>
              <a:t>¿Es verdad? ¿Qué fundamentos tiene?</a:t>
            </a:r>
          </a:p>
          <a:p>
            <a:pPr marL="352042" indent="-352042" defTabSz="490727">
              <a:spcBef>
                <a:spcPts val="3500"/>
              </a:spcBef>
              <a:buBlip>
                <a:blip r:embed="rId2"/>
              </a:buBlip>
              <a:defRPr sz="2800"/>
            </a:pPr>
            <a:r>
              <a:t>¿Podría ser verdad a veces?</a:t>
            </a:r>
          </a:p>
          <a:p>
            <a:pPr marL="352042" indent="-352042" defTabSz="490727">
              <a:spcBef>
                <a:spcPts val="3500"/>
              </a:spcBef>
              <a:buBlip>
                <a:blip r:embed="rId2"/>
              </a:buBlip>
              <a:defRPr sz="2800"/>
            </a:pPr>
            <a:r>
              <a:t>¿Para alguna gente? ¿En algunos contextos o condiciones?</a:t>
            </a:r>
          </a:p>
          <a:p>
            <a:pPr marL="352042" indent="-352042" defTabSz="490727">
              <a:spcBef>
                <a:spcPts val="3500"/>
              </a:spcBef>
              <a:buBlip>
                <a:blip r:embed="rId2"/>
              </a:buBlip>
              <a:defRPr sz="2800"/>
            </a:pPr>
            <a:r>
              <a:t>¿Es verdad para mí?</a:t>
            </a:r>
          </a:p>
          <a:p>
            <a:pPr marL="352042" indent="-352042" defTabSz="490727">
              <a:spcBef>
                <a:spcPts val="3500"/>
              </a:spcBef>
              <a:buBlip>
                <a:blip r:embed="rId2"/>
              </a:buBlip>
              <a:defRPr sz="2800"/>
            </a:pPr>
            <a:r>
              <a:t>¿Puedo respetar la verdad de las otras personas? Les Otres?</a:t>
            </a:r>
          </a:p>
        </p:txBody>
      </p:sp>
      <p:pic>
        <p:nvPicPr>
          <p:cNvPr id="212" name="Differing Views.jpg" descr="Differing Views.jpg"/>
          <p:cNvPicPr>
            <a:picLocks noChangeAspect="1"/>
          </p:cNvPicPr>
          <p:nvPr/>
        </p:nvPicPr>
        <p:blipFill>
          <a:blip r:embed="rId3">
            <a:extLst/>
          </a:blip>
          <a:srcRect l="2361" t="17820" r="2361" b="0"/>
          <a:stretch>
            <a:fillRect/>
          </a:stretch>
        </p:blipFill>
        <p:spPr>
          <a:xfrm>
            <a:off x="8658148" y="2757088"/>
            <a:ext cx="3779213" cy="23292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3000"/>
                                        <p:tgtEl>
                                          <p:spTgt spid="2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3000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4" dur="3000"/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" dur="3000"/>
                                        <p:tgtEl>
                                          <p:spTgt spid="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3000"/>
                                        <p:tgtEl>
                                          <p:spTgt spid="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3000"/>
                                        <p:tgtEl>
                                          <p:spTgt spid="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3" dur="3000"/>
                                        <p:tgtEl>
                                          <p:spTgt spid="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8" dur="3000"/>
                                        <p:tgtEl>
                                          <p:spTgt spid="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3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2" grpId="2"/>
      <p:bldP build="p" bldLvl="5" animBg="1" rev="0" advAuto="0" spid="21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“Framing” como teorías invisibles"/>
          <p:cNvSpPr txBox="1"/>
          <p:nvPr>
            <p:ph type="title"/>
          </p:nvPr>
        </p:nvSpPr>
        <p:spPr>
          <a:xfrm>
            <a:off x="650238" y="593528"/>
            <a:ext cx="11704323" cy="921176"/>
          </a:xfrm>
          <a:prstGeom prst="rect">
            <a:avLst/>
          </a:prstGeom>
        </p:spPr>
        <p:txBody>
          <a:bodyPr/>
          <a:lstStyle>
            <a:lvl1pPr defTabSz="1369837">
              <a:defRPr spc="-100" sz="4500"/>
            </a:lvl1pPr>
          </a:lstStyle>
          <a:p>
            <a:pPr/>
            <a:r>
              <a:t>“Framing” como teorías invisibles</a:t>
            </a:r>
          </a:p>
        </p:txBody>
      </p:sp>
      <p:sp>
        <p:nvSpPr>
          <p:cNvPr id="215" name="Entender como enmarcamos también nos ayuda a ponernos en contacto con suposiciones - teorías invisibles que guían nuestro actuar inconscientemente"/>
          <p:cNvSpPr txBox="1"/>
          <p:nvPr>
            <p:ph type="body" sz="quarter" idx="1"/>
          </p:nvPr>
        </p:nvSpPr>
        <p:spPr>
          <a:xfrm>
            <a:off x="650238" y="1740735"/>
            <a:ext cx="11704323" cy="1267609"/>
          </a:xfrm>
          <a:prstGeom prst="rect">
            <a:avLst/>
          </a:prstGeom>
        </p:spPr>
        <p:txBody>
          <a:bodyPr/>
          <a:lstStyle>
            <a:lvl1pPr defTabSz="487228">
              <a:defRPr spc="-100"/>
            </a:lvl1pPr>
          </a:lstStyle>
          <a:p>
            <a:pPr/>
            <a:r>
              <a:t>Entender como enmarcamos también nos ayuda a ponernos en contacto con suposiciones - teorías invisibles que guían nuestro actuar inconscientemente</a:t>
            </a:r>
          </a:p>
        </p:txBody>
      </p:sp>
      <p:sp>
        <p:nvSpPr>
          <p:cNvPr id="216" name="Rectangle"/>
          <p:cNvSpPr/>
          <p:nvPr/>
        </p:nvSpPr>
        <p:spPr>
          <a:xfrm>
            <a:off x="1446258" y="3869223"/>
            <a:ext cx="7842216" cy="554779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27091" tIns="27091" rIns="27091" bIns="27091" anchor="ctr"/>
          <a:lstStyle/>
          <a:p>
            <a:pPr defTabSz="803766">
              <a:lnSpc>
                <a:spcPct val="100000"/>
              </a:lnSpc>
              <a:defRPr sz="2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grpSp>
        <p:nvGrpSpPr>
          <p:cNvPr id="219" name="Rectangle"/>
          <p:cNvGrpSpPr/>
          <p:nvPr/>
        </p:nvGrpSpPr>
        <p:grpSpPr>
          <a:xfrm>
            <a:off x="2365393" y="3234374"/>
            <a:ext cx="8274017" cy="6106600"/>
            <a:chOff x="0" y="0"/>
            <a:chExt cx="8274016" cy="6106598"/>
          </a:xfrm>
        </p:grpSpPr>
        <p:sp>
          <p:nvSpPr>
            <p:cNvPr id="217" name="Rectangle"/>
            <p:cNvSpPr/>
            <p:nvPr/>
          </p:nvSpPr>
          <p:spPr>
            <a:xfrm>
              <a:off x="215900" y="139699"/>
              <a:ext cx="7842217" cy="5547799"/>
            </a:xfrm>
            <a:prstGeom prst="rect">
              <a:avLst/>
            </a:prstGeom>
            <a:solidFill>
              <a:srgbClr val="7CADED"/>
            </a:solidFill>
            <a:ln w="12700" cap="flat">
              <a:noFill/>
              <a:miter lim="400000"/>
            </a:ln>
            <a:effectLst/>
          </p:spPr>
          <p:txBody>
            <a:bodyPr wrap="square" lIns="27091" tIns="27091" rIns="27091" bIns="27091" numCol="1" anchor="ctr">
              <a:noAutofit/>
            </a:bodyPr>
            <a:lstStyle/>
            <a:p>
              <a:pPr defTabSz="803766">
                <a:lnSpc>
                  <a:spcPct val="100000"/>
                </a:lnSpc>
                <a:defRPr sz="2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pic>
          <p:nvPicPr>
            <p:cNvPr id="218" name="Rectangle Rectangle" descr="Rectangle Rectangl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8274017" cy="6106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4" name="¿Hablamos de “basura”, de residuos sólidos, de recursos?…"/>
          <p:cNvGrpSpPr/>
          <p:nvPr/>
        </p:nvGrpSpPr>
        <p:grpSpPr>
          <a:xfrm>
            <a:off x="3646665" y="3589823"/>
            <a:ext cx="8274017" cy="6106601"/>
            <a:chOff x="0" y="0"/>
            <a:chExt cx="8274016" cy="6106599"/>
          </a:xfrm>
        </p:grpSpPr>
        <p:grpSp>
          <p:nvGrpSpPr>
            <p:cNvPr id="222" name="¿Hablamos de “basura”, de residuos sólidos, de recursos?…"/>
            <p:cNvGrpSpPr/>
            <p:nvPr/>
          </p:nvGrpSpPr>
          <p:grpSpPr>
            <a:xfrm>
              <a:off x="215899" y="139699"/>
              <a:ext cx="7842219" cy="5547802"/>
              <a:chOff x="0" y="0"/>
              <a:chExt cx="7842218" cy="5547800"/>
            </a:xfrm>
          </p:grpSpPr>
          <p:sp>
            <p:nvSpPr>
              <p:cNvPr id="220" name="Rectangle"/>
              <p:cNvSpPr/>
              <p:nvPr/>
            </p:nvSpPr>
            <p:spPr>
              <a:xfrm>
                <a:off x="-1" y="-1"/>
                <a:ext cx="7842219" cy="5547801"/>
              </a:xfrm>
              <a:prstGeom prst="rect">
                <a:avLst/>
              </a:prstGeom>
              <a:gradFill flip="none" rotWithShape="1">
                <a:gsLst>
                  <a:gs pos="0">
                    <a:srgbClr val="FFE46D"/>
                  </a:gs>
                  <a:gs pos="100000">
                    <a:srgbClr val="7EE587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27091" tIns="27091" rIns="27091" bIns="27091" numCol="1" anchor="ctr">
                <a:noAutofit/>
              </a:bodyPr>
              <a:lstStyle/>
              <a:p>
                <a:pPr defTabSz="587022">
                  <a:lnSpc>
                    <a:spcPct val="100000"/>
                  </a:lnSpc>
                  <a:defRPr sz="2200">
                    <a:latin typeface="Graphik"/>
                    <a:ea typeface="Graphik"/>
                    <a:cs typeface="Graphik"/>
                    <a:sym typeface="Graphik"/>
                  </a:defRPr>
                </a:pPr>
              </a:p>
            </p:txBody>
          </p:sp>
          <p:sp>
            <p:nvSpPr>
              <p:cNvPr id="221" name="¿Hablamos de “basura”, de residuos sólidos, de recursos?…"/>
              <p:cNvSpPr txBox="1"/>
              <p:nvPr/>
            </p:nvSpPr>
            <p:spPr>
              <a:xfrm>
                <a:off x="-1" y="2195753"/>
                <a:ext cx="7842219" cy="11562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7091" tIns="27091" rIns="27091" bIns="27091" numCol="1" anchor="ctr">
                <a:spAutoFit/>
              </a:bodyPr>
              <a:lstStyle/>
              <a:p>
                <a:pPr defTabSz="587022">
                  <a:lnSpc>
                    <a:spcPct val="100000"/>
                  </a:lnSpc>
                  <a:defRPr sz="2200">
                    <a:latin typeface="Graphik"/>
                    <a:ea typeface="Graphik"/>
                    <a:cs typeface="Graphik"/>
                    <a:sym typeface="Graphik"/>
                  </a:defRPr>
                </a:pPr>
                <a:r>
                  <a:t>¿Hablamos de “basura”, de residuos sólidos, de recursos?</a:t>
                </a:r>
              </a:p>
              <a:p>
                <a:pPr defTabSz="587022">
                  <a:lnSpc>
                    <a:spcPct val="100000"/>
                  </a:lnSpc>
                  <a:defRPr sz="2200">
                    <a:latin typeface="Graphik"/>
                    <a:ea typeface="Graphik"/>
                    <a:cs typeface="Graphik"/>
                    <a:sym typeface="Graphik"/>
                  </a:defRPr>
                </a:pPr>
              </a:p>
              <a:p>
                <a:pPr defTabSz="587022">
                  <a:lnSpc>
                    <a:spcPct val="100000"/>
                  </a:lnSpc>
                  <a:defRPr sz="2200">
                    <a:latin typeface="Graphik"/>
                    <a:ea typeface="Graphik"/>
                    <a:cs typeface="Graphik"/>
                    <a:sym typeface="Graphik"/>
                  </a:defRPr>
                </a:pPr>
                <a:r>
                  <a:t>La pregunta deriva en su propia respuesta…</a:t>
                </a:r>
              </a:p>
            </p:txBody>
          </p:sp>
        </p:grpSp>
        <p:pic>
          <p:nvPicPr>
            <p:cNvPr id="223" name="¿Hablamos de “basura”, de residuos sólidos, de recursos?… ¿Hablamos de “basura”, de residuos sólidos, de recursos?La pregunta deriva en su propia respuesta…" descr="¿Hablamos de “basura”, de residuos sólidos, de recursos?… ¿Hablamos de “basura”, de residuos sólidos, de recursos?La pregunta deriva en su propia respuesta…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8274017" cy="6106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9" grpId="1"/>
      <p:bldP build="whole" bldLvl="1" animBg="1" rev="0" advAuto="0" spid="224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¿Cómo entiendes la conversación y sus resultados, dentro de la dinámica de grupo?"/>
          <p:cNvSpPr txBox="1"/>
          <p:nvPr>
            <p:ph type="title"/>
          </p:nvPr>
        </p:nvSpPr>
        <p:spPr>
          <a:xfrm>
            <a:off x="650239" y="593528"/>
            <a:ext cx="12066610" cy="1394307"/>
          </a:xfrm>
          <a:prstGeom prst="rect">
            <a:avLst/>
          </a:prstGeom>
        </p:spPr>
        <p:txBody>
          <a:bodyPr/>
          <a:lstStyle>
            <a:lvl1pPr defTabSz="1144422">
              <a:defRPr spc="-100" sz="3800"/>
            </a:lvl1pPr>
          </a:lstStyle>
          <a:p>
            <a:pPr/>
            <a:r>
              <a:t>¿Cómo entiendes la conversación y sus resultados, dentro de la dinámica de grupo?</a:t>
            </a:r>
          </a:p>
        </p:txBody>
      </p:sp>
      <p:sp>
        <p:nvSpPr>
          <p:cNvPr id="227" name="¿Así?"/>
          <p:cNvSpPr txBox="1"/>
          <p:nvPr>
            <p:ph type="body" sz="quarter" idx="1"/>
          </p:nvPr>
        </p:nvSpPr>
        <p:spPr>
          <a:xfrm>
            <a:off x="1015757" y="2327715"/>
            <a:ext cx="1667039" cy="834532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defTabSz="803766">
              <a:defRPr b="1" spc="0" sz="2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¿Así?</a:t>
            </a:r>
          </a:p>
        </p:txBody>
      </p:sp>
      <p:sp>
        <p:nvSpPr>
          <p:cNvPr id="228" name="Kaner, S. (2014). Facilitator’s Guide to Participatory Decision-Making. San Francisco, USA: Wiley."/>
          <p:cNvSpPr txBox="1"/>
          <p:nvPr/>
        </p:nvSpPr>
        <p:spPr>
          <a:xfrm>
            <a:off x="2208154" y="9103291"/>
            <a:ext cx="7972407" cy="281007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1" tIns="27091" rIns="27091" bIns="27091" anchor="ctr">
            <a:spAutoFit/>
          </a:bodyPr>
          <a:lstStyle>
            <a:lvl1pPr defTabSz="587022">
              <a:lnSpc>
                <a:spcPct val="100000"/>
              </a:lnSpc>
              <a:defRPr sz="14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Kaner, S. (2014). Facilitator’s Guide to Participatory Decision-Making. San Francisco, USA: Wiley.</a:t>
            </a:r>
          </a:p>
        </p:txBody>
      </p:sp>
      <p:pic>
        <p:nvPicPr>
          <p:cNvPr id="22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0896" y="3207479"/>
            <a:ext cx="9516127" cy="3338642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Cada círculo es una idea, cada flecha como las ideas de un individuo se van desarrollando hasta converger en el punto de decisión."/>
          <p:cNvSpPr txBox="1"/>
          <p:nvPr/>
        </p:nvSpPr>
        <p:spPr>
          <a:xfrm>
            <a:off x="956227" y="6682016"/>
            <a:ext cx="9565462" cy="775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1" tIns="27091" rIns="27091" bIns="27091" anchor="ctr">
            <a:spAutoFit/>
          </a:bodyPr>
          <a:lstStyle>
            <a:lvl1pPr>
              <a:defRPr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</a:lstStyle>
          <a:p>
            <a:pPr/>
            <a:r>
              <a:t>Cada círculo es una idea, cada flecha como las ideas de un individuo se van desarrollando hasta converger en el punto de decisión. </a:t>
            </a:r>
          </a:p>
        </p:txBody>
      </p:sp>
      <p:grpSp>
        <p:nvGrpSpPr>
          <p:cNvPr id="233" name="Decisión"/>
          <p:cNvGrpSpPr/>
          <p:nvPr/>
        </p:nvGrpSpPr>
        <p:grpSpPr>
          <a:xfrm>
            <a:off x="9697569" y="4283300"/>
            <a:ext cx="1343284" cy="1187043"/>
            <a:chOff x="-1" y="20"/>
            <a:chExt cx="1343283" cy="1187041"/>
          </a:xfrm>
        </p:grpSpPr>
        <p:sp>
          <p:nvSpPr>
            <p:cNvPr id="231" name="Shape"/>
            <p:cNvSpPr/>
            <p:nvPr/>
          </p:nvSpPr>
          <p:spPr>
            <a:xfrm>
              <a:off x="40" y="20"/>
              <a:ext cx="1343223" cy="1187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433" fill="norm" stroke="1" extrusionOk="0">
                  <a:moveTo>
                    <a:pt x="5838" y="8"/>
                  </a:moveTo>
                  <a:cubicBezTo>
                    <a:pt x="3712" y="114"/>
                    <a:pt x="158" y="1891"/>
                    <a:pt x="2" y="7232"/>
                  </a:cubicBezTo>
                  <a:cubicBezTo>
                    <a:pt x="-54" y="9134"/>
                    <a:pt x="1253" y="14877"/>
                    <a:pt x="10702" y="21433"/>
                  </a:cubicBezTo>
                  <a:cubicBezTo>
                    <a:pt x="20130" y="14892"/>
                    <a:pt x="21546" y="9139"/>
                    <a:pt x="21505" y="7232"/>
                  </a:cubicBezTo>
                  <a:cubicBezTo>
                    <a:pt x="21391" y="1889"/>
                    <a:pt x="17806" y="115"/>
                    <a:pt x="15669" y="8"/>
                  </a:cubicBezTo>
                  <a:cubicBezTo>
                    <a:pt x="12170" y="-167"/>
                    <a:pt x="10753" y="2729"/>
                    <a:pt x="10753" y="2729"/>
                  </a:cubicBezTo>
                  <a:cubicBezTo>
                    <a:pt x="10753" y="2729"/>
                    <a:pt x="9337" y="-167"/>
                    <a:pt x="5838" y="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27091" tIns="27091" rIns="27091" bIns="27091" numCol="1" anchor="ctr">
              <a:noAutofit/>
            </a:bodyPr>
            <a:lstStyle/>
            <a:p>
              <a:pPr defTabSz="803766">
                <a:lnSpc>
                  <a:spcPct val="100000"/>
                </a:lnSpc>
                <a:defRPr sz="2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232" name="Decisión"/>
            <p:cNvSpPr txBox="1"/>
            <p:nvPr/>
          </p:nvSpPr>
          <p:spPr>
            <a:xfrm>
              <a:off x="-2" y="383674"/>
              <a:ext cx="1343284" cy="419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7091" tIns="27091" rIns="27091" bIns="27091" numCol="1" anchor="ctr">
              <a:spAutoFit/>
            </a:bodyPr>
            <a:lstStyle>
              <a:lvl1pPr defTabSz="803766">
                <a:lnSpc>
                  <a:spcPct val="100000"/>
                </a:lnSpc>
                <a:defRPr sz="2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pPr/>
              <a:r>
                <a:t>Decisión</a:t>
              </a:r>
            </a:p>
          </p:txBody>
        </p:sp>
      </p:grpSp>
      <p:grpSp>
        <p:nvGrpSpPr>
          <p:cNvPr id="236" name="Tema nuevo"/>
          <p:cNvGrpSpPr/>
          <p:nvPr/>
        </p:nvGrpSpPr>
        <p:grpSpPr>
          <a:xfrm>
            <a:off x="769361" y="4241800"/>
            <a:ext cx="1270008" cy="1270000"/>
            <a:chOff x="-1" y="0"/>
            <a:chExt cx="1270006" cy="1270000"/>
          </a:xfrm>
        </p:grpSpPr>
        <p:sp>
          <p:nvSpPr>
            <p:cNvPr id="234" name="Circle"/>
            <p:cNvSpPr/>
            <p:nvPr/>
          </p:nvSpPr>
          <p:spPr>
            <a:xfrm>
              <a:off x="-2" y="0"/>
              <a:ext cx="1270007" cy="127000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27091" tIns="27091" rIns="27091" bIns="27091" numCol="1" anchor="ctr">
              <a:noAutofit/>
            </a:bodyPr>
            <a:lstStyle/>
            <a:p>
              <a:pPr defTabSz="803766">
                <a:lnSpc>
                  <a:spcPct val="100000"/>
                </a:lnSpc>
                <a:defRPr sz="2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235" name="Tema nuevo"/>
            <p:cNvSpPr txBox="1"/>
            <p:nvPr/>
          </p:nvSpPr>
          <p:spPr>
            <a:xfrm>
              <a:off x="185987" y="241003"/>
              <a:ext cx="898029" cy="787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7091" tIns="27091" rIns="27091" bIns="27091" numCol="1" anchor="ctr">
              <a:spAutoFit/>
            </a:bodyPr>
            <a:lstStyle>
              <a:lvl1pPr defTabSz="803766">
                <a:lnSpc>
                  <a:spcPct val="100000"/>
                </a:lnSpc>
                <a:defRPr sz="2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pPr/>
              <a:r>
                <a:t>Tema nuevo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ero a menudo pasa esto, ¿no?"/>
          <p:cNvSpPr txBox="1"/>
          <p:nvPr>
            <p:ph type="title"/>
          </p:nvPr>
        </p:nvSpPr>
        <p:spPr>
          <a:xfrm>
            <a:off x="650238" y="304959"/>
            <a:ext cx="11704323" cy="921175"/>
          </a:xfrm>
          <a:prstGeom prst="rect">
            <a:avLst/>
          </a:prstGeom>
        </p:spPr>
        <p:txBody>
          <a:bodyPr/>
          <a:lstStyle>
            <a:lvl1pPr defTabSz="1369837">
              <a:defRPr spc="-100" sz="4500"/>
            </a:lvl1pPr>
          </a:lstStyle>
          <a:p>
            <a:pPr/>
            <a:r>
              <a:t>Pero a menudo pasa esto, ¿no?</a:t>
            </a:r>
          </a:p>
        </p:txBody>
      </p:sp>
      <p:pic>
        <p:nvPicPr>
          <p:cNvPr id="23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0439" y="1671351"/>
            <a:ext cx="9071638" cy="6019761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Kaner, S. (2014). Facilitator’s Guide to Participatory Decision-Making. San Francisco, USA: Wiley."/>
          <p:cNvSpPr txBox="1"/>
          <p:nvPr/>
        </p:nvSpPr>
        <p:spPr>
          <a:xfrm>
            <a:off x="2208154" y="9103290"/>
            <a:ext cx="7972407" cy="281007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1" tIns="27091" rIns="27091" bIns="27091" anchor="ctr">
            <a:spAutoFit/>
          </a:bodyPr>
          <a:lstStyle>
            <a:lvl1pPr defTabSz="587022">
              <a:lnSpc>
                <a:spcPct val="100000"/>
              </a:lnSpc>
              <a:defRPr sz="14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Kaner, S. (2014). Facilitator’s Guide to Participatory Decision-Making. San Francisco, USA: Wiley.</a:t>
            </a:r>
          </a:p>
        </p:txBody>
      </p:sp>
      <p:grpSp>
        <p:nvGrpSpPr>
          <p:cNvPr id="243" name="Tema nuevo"/>
          <p:cNvGrpSpPr/>
          <p:nvPr/>
        </p:nvGrpSpPr>
        <p:grpSpPr>
          <a:xfrm>
            <a:off x="2135251" y="4645794"/>
            <a:ext cx="1270007" cy="1270007"/>
            <a:chOff x="-1" y="0"/>
            <a:chExt cx="1270006" cy="1270005"/>
          </a:xfrm>
        </p:grpSpPr>
        <p:sp>
          <p:nvSpPr>
            <p:cNvPr id="241" name="Circle"/>
            <p:cNvSpPr/>
            <p:nvPr/>
          </p:nvSpPr>
          <p:spPr>
            <a:xfrm>
              <a:off x="-2" y="-1"/>
              <a:ext cx="1270007" cy="127000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27091" tIns="27091" rIns="27091" bIns="27091" numCol="1" anchor="ctr">
              <a:noAutofit/>
            </a:bodyPr>
            <a:lstStyle/>
            <a:p>
              <a:pPr defTabSz="803766">
                <a:lnSpc>
                  <a:spcPct val="100000"/>
                </a:lnSpc>
                <a:defRPr sz="2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242" name="Tema nuevo"/>
            <p:cNvSpPr txBox="1"/>
            <p:nvPr/>
          </p:nvSpPr>
          <p:spPr>
            <a:xfrm>
              <a:off x="185987" y="241004"/>
              <a:ext cx="898029" cy="787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7091" tIns="27091" rIns="27091" bIns="27091" numCol="1" anchor="ctr">
              <a:spAutoFit/>
            </a:bodyPr>
            <a:lstStyle>
              <a:lvl1pPr defTabSz="803766">
                <a:lnSpc>
                  <a:spcPct val="100000"/>
                </a:lnSpc>
                <a:defRPr sz="2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pPr/>
              <a:r>
                <a:t>Tema nuevo</a:t>
              </a:r>
            </a:p>
          </p:txBody>
        </p:sp>
      </p:grpSp>
      <p:grpSp>
        <p:nvGrpSpPr>
          <p:cNvPr id="246" name="Triste verdad"/>
          <p:cNvGrpSpPr/>
          <p:nvPr/>
        </p:nvGrpSpPr>
        <p:grpSpPr>
          <a:xfrm>
            <a:off x="10467129" y="1034259"/>
            <a:ext cx="1821740" cy="1170884"/>
            <a:chOff x="0" y="0"/>
            <a:chExt cx="1821738" cy="1170882"/>
          </a:xfrm>
        </p:grpSpPr>
        <p:sp>
          <p:nvSpPr>
            <p:cNvPr id="244" name="Quote Bubble"/>
            <p:cNvSpPr/>
            <p:nvPr/>
          </p:nvSpPr>
          <p:spPr>
            <a:xfrm>
              <a:off x="0" y="-1"/>
              <a:ext cx="1821740" cy="1170883"/>
            </a:xfrm>
            <a:prstGeom prst="wedgeEllipseCallout">
              <a:avLst>
                <a:gd name="adj1" fmla="val -49385"/>
                <a:gd name="adj2" fmla="val 65319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27091" tIns="27091" rIns="27091" bIns="27091" numCol="1" anchor="ctr">
              <a:noAutofit/>
            </a:bodyPr>
            <a:lstStyle/>
            <a:p>
              <a:pPr defTabSz="803766">
                <a:lnSpc>
                  <a:spcPct val="100000"/>
                </a:lnSpc>
                <a:defRPr sz="2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245" name="Triste verdad"/>
            <p:cNvSpPr txBox="1"/>
            <p:nvPr/>
          </p:nvSpPr>
          <p:spPr>
            <a:xfrm>
              <a:off x="266786" y="191444"/>
              <a:ext cx="1288166" cy="787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7091" tIns="27091" rIns="27091" bIns="27091" numCol="1" anchor="ctr">
              <a:spAutoFit/>
            </a:bodyPr>
            <a:lstStyle>
              <a:lvl1pPr defTabSz="803766">
                <a:lnSpc>
                  <a:spcPct val="100000"/>
                </a:lnSpc>
                <a:defRPr sz="2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pPr/>
              <a:r>
                <a:t>Triste verdad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¿Cómo entendemos esta dinámica?"/>
          <p:cNvSpPr txBox="1"/>
          <p:nvPr>
            <p:ph type="title"/>
          </p:nvPr>
        </p:nvSpPr>
        <p:spPr>
          <a:xfrm>
            <a:off x="650238" y="304959"/>
            <a:ext cx="11704323" cy="921175"/>
          </a:xfrm>
          <a:prstGeom prst="rect">
            <a:avLst/>
          </a:prstGeom>
        </p:spPr>
        <p:txBody>
          <a:bodyPr/>
          <a:lstStyle>
            <a:lvl1pPr defTabSz="1369837">
              <a:defRPr spc="-100" sz="4500"/>
            </a:lvl1pPr>
          </a:lstStyle>
          <a:p>
            <a:pPr/>
            <a:r>
              <a:t>¿Cómo entendemos esta dinámica?</a:t>
            </a:r>
          </a:p>
        </p:txBody>
      </p:sp>
      <p:pic>
        <p:nvPicPr>
          <p:cNvPr id="24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0439" y="1671351"/>
            <a:ext cx="9071638" cy="6019761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Kaner, S. (2014). Facilitator’s Guide to Participatory Decision-Making. San Francisco, USA: Wiley."/>
          <p:cNvSpPr txBox="1"/>
          <p:nvPr/>
        </p:nvSpPr>
        <p:spPr>
          <a:xfrm>
            <a:off x="2227391" y="8250628"/>
            <a:ext cx="7972407" cy="281007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1" tIns="27091" rIns="27091" bIns="27091" anchor="ctr">
            <a:spAutoFit/>
          </a:bodyPr>
          <a:lstStyle>
            <a:lvl1pPr defTabSz="587022">
              <a:lnSpc>
                <a:spcPct val="100000"/>
              </a:lnSpc>
              <a:defRPr sz="14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Kaner, S. (2014). Facilitator’s Guide to Participatory Decision-Making. San Francisco, USA: Wiley.</a:t>
            </a:r>
          </a:p>
        </p:txBody>
      </p:sp>
      <p:grpSp>
        <p:nvGrpSpPr>
          <p:cNvPr id="253" name="Tema nuevo"/>
          <p:cNvGrpSpPr/>
          <p:nvPr/>
        </p:nvGrpSpPr>
        <p:grpSpPr>
          <a:xfrm>
            <a:off x="2135251" y="4645794"/>
            <a:ext cx="1270007" cy="1270007"/>
            <a:chOff x="-1" y="0"/>
            <a:chExt cx="1270006" cy="1270005"/>
          </a:xfrm>
        </p:grpSpPr>
        <p:sp>
          <p:nvSpPr>
            <p:cNvPr id="251" name="Circle"/>
            <p:cNvSpPr/>
            <p:nvPr/>
          </p:nvSpPr>
          <p:spPr>
            <a:xfrm>
              <a:off x="-2" y="-1"/>
              <a:ext cx="1270007" cy="127000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27091" tIns="27091" rIns="27091" bIns="27091" numCol="1" anchor="ctr">
              <a:noAutofit/>
            </a:bodyPr>
            <a:lstStyle/>
            <a:p>
              <a:pPr defTabSz="803766">
                <a:lnSpc>
                  <a:spcPct val="100000"/>
                </a:lnSpc>
                <a:defRPr sz="2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252" name="Tema nuevo"/>
            <p:cNvSpPr txBox="1"/>
            <p:nvPr/>
          </p:nvSpPr>
          <p:spPr>
            <a:xfrm>
              <a:off x="185987" y="241004"/>
              <a:ext cx="898029" cy="787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7091" tIns="27091" rIns="27091" bIns="27091" numCol="1" anchor="ctr">
              <a:spAutoFit/>
            </a:bodyPr>
            <a:lstStyle>
              <a:lvl1pPr defTabSz="803766">
                <a:lnSpc>
                  <a:spcPct val="100000"/>
                </a:lnSpc>
                <a:defRPr sz="2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pPr/>
              <a:r>
                <a:t>Tema nuevo</a:t>
              </a:r>
            </a:p>
          </p:txBody>
        </p:sp>
      </p:grpSp>
      <p:grpSp>
        <p:nvGrpSpPr>
          <p:cNvPr id="256" name="¿MALO, xq  no se llegan a decisiones?"/>
          <p:cNvGrpSpPr/>
          <p:nvPr/>
        </p:nvGrpSpPr>
        <p:grpSpPr>
          <a:xfrm>
            <a:off x="10278432" y="881328"/>
            <a:ext cx="2402377" cy="2743214"/>
            <a:chOff x="0" y="0"/>
            <a:chExt cx="2402376" cy="2743212"/>
          </a:xfrm>
        </p:grpSpPr>
        <p:sp>
          <p:nvSpPr>
            <p:cNvPr id="254" name="Quote Bubble"/>
            <p:cNvSpPr/>
            <p:nvPr/>
          </p:nvSpPr>
          <p:spPr>
            <a:xfrm>
              <a:off x="0" y="0"/>
              <a:ext cx="2402377" cy="2743213"/>
            </a:xfrm>
            <a:prstGeom prst="wedgeEllipseCallout">
              <a:avLst>
                <a:gd name="adj1" fmla="val -49385"/>
                <a:gd name="adj2" fmla="val 58623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27091" tIns="27091" rIns="27091" bIns="27091" numCol="1" anchor="ctr">
              <a:noAutofit/>
            </a:bodyPr>
            <a:lstStyle/>
            <a:p>
              <a:pPr defTabSz="803766">
                <a:lnSpc>
                  <a:spcPct val="100000"/>
                </a:lnSpc>
                <a:defRPr sz="2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255" name="¿MALO, xq  no se llegan a decisiones?"/>
            <p:cNvSpPr txBox="1"/>
            <p:nvPr/>
          </p:nvSpPr>
          <p:spPr>
            <a:xfrm>
              <a:off x="351819" y="609310"/>
              <a:ext cx="1698738" cy="1524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7091" tIns="27091" rIns="27091" bIns="27091" numCol="1" anchor="ctr">
              <a:spAutoFit/>
            </a:bodyPr>
            <a:lstStyle>
              <a:lvl1pPr defTabSz="803766">
                <a:lnSpc>
                  <a:spcPct val="100000"/>
                </a:lnSpc>
                <a:defRPr sz="2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pPr/>
              <a:r>
                <a:t>¿MALO, xq  no se llegan a decisiones?</a:t>
              </a:r>
            </a:p>
          </p:txBody>
        </p:sp>
      </p:grpSp>
      <p:grpSp>
        <p:nvGrpSpPr>
          <p:cNvPr id="261" name="¿MALO, xq  no se llegan a decisiones?"/>
          <p:cNvGrpSpPr/>
          <p:nvPr/>
        </p:nvGrpSpPr>
        <p:grpSpPr>
          <a:xfrm>
            <a:off x="10278432" y="907868"/>
            <a:ext cx="2355893" cy="2690136"/>
            <a:chOff x="0" y="0"/>
            <a:chExt cx="2355891" cy="2690135"/>
          </a:xfrm>
        </p:grpSpPr>
        <p:sp>
          <p:nvSpPr>
            <p:cNvPr id="257" name="Quote Bubble"/>
            <p:cNvSpPr/>
            <p:nvPr/>
          </p:nvSpPr>
          <p:spPr>
            <a:xfrm>
              <a:off x="-1" y="0"/>
              <a:ext cx="2355893" cy="2690136"/>
            </a:xfrm>
            <a:prstGeom prst="wedgeEllipseCallout">
              <a:avLst>
                <a:gd name="adj1" fmla="val -49385"/>
                <a:gd name="adj2" fmla="val 58623"/>
              </a:avLst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27091" tIns="27091" rIns="27091" bIns="27091" numCol="1" anchor="ctr">
              <a:noAutofit/>
            </a:bodyPr>
            <a:lstStyle/>
            <a:p>
              <a:pPr defTabSz="803766">
                <a:lnSpc>
                  <a:spcPct val="100000"/>
                </a:lnSpc>
                <a:defRPr sz="2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grpSp>
          <p:nvGrpSpPr>
            <p:cNvPr id="260" name="¿MALO, xq  no se llegan a decisiones?"/>
            <p:cNvGrpSpPr/>
            <p:nvPr/>
          </p:nvGrpSpPr>
          <p:grpSpPr>
            <a:xfrm>
              <a:off x="470132" y="456339"/>
              <a:ext cx="1353576" cy="1939615"/>
              <a:chOff x="0" y="0"/>
              <a:chExt cx="1353575" cy="1939613"/>
            </a:xfrm>
          </p:grpSpPr>
          <p:sp>
            <p:nvSpPr>
              <p:cNvPr id="258" name="Rectangle"/>
              <p:cNvSpPr/>
              <p:nvPr/>
            </p:nvSpPr>
            <p:spPr>
              <a:xfrm>
                <a:off x="-1" y="0"/>
                <a:ext cx="1353577" cy="1939614"/>
              </a:xfrm>
              <a:prstGeom prst="rect">
                <a:avLst/>
              </a:prstGeom>
              <a:gradFill flip="none" rotWithShape="1">
                <a:gsLst>
                  <a:gs pos="0">
                    <a:srgbClr val="FF0434"/>
                  </a:gs>
                  <a:gs pos="100000">
                    <a:schemeClr val="accent5">
                      <a:hueOff val="429659"/>
                      <a:satOff val="23107"/>
                      <a:lumOff val="33146"/>
                    </a:schemeClr>
                  </a:gs>
                </a:gsLst>
                <a:lin ang="16200000" scaled="0"/>
              </a:gradFill>
              <a:ln w="9525" cap="flat">
                <a:solidFill>
                  <a:srgbClr val="E21C41"/>
                </a:solidFill>
                <a:prstDash val="solid"/>
                <a:round/>
              </a:ln>
              <a:effectLst/>
            </p:spPr>
            <p:txBody>
              <a:bodyPr wrap="square" lIns="27091" tIns="27091" rIns="27091" bIns="27091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Canela Bold"/>
                    <a:ea typeface="Canela Bold"/>
                    <a:cs typeface="Canela Bold"/>
                    <a:sym typeface="Canela Bold"/>
                  </a:defRPr>
                </a:pPr>
              </a:p>
            </p:txBody>
          </p:sp>
          <p:sp>
            <p:nvSpPr>
              <p:cNvPr id="259" name="¿MALO, xq  no se llegan a decisiones?"/>
              <p:cNvSpPr txBox="1"/>
              <p:nvPr/>
            </p:nvSpPr>
            <p:spPr>
              <a:xfrm>
                <a:off x="4762" y="67177"/>
                <a:ext cx="1344051" cy="18052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7091" tIns="27091" rIns="27091" bIns="27091" numCol="1" anchor="ctr">
                <a:spAutoFit/>
              </a:bodyPr>
              <a:lstStyle>
                <a:lvl1pPr>
                  <a:defRPr>
                    <a:solidFill>
                      <a:srgbClr val="FFFFFF"/>
                    </a:solidFill>
                    <a:latin typeface="Canela Bold"/>
                    <a:ea typeface="Canela Bold"/>
                    <a:cs typeface="Canela Bold"/>
                    <a:sym typeface="Canela Bold"/>
                  </a:defRPr>
                </a:lvl1pPr>
              </a:lstStyle>
              <a:p>
                <a:pPr/>
                <a:r>
                  <a:t>¿MALO, xq  no se llegan a decisiones?</a:t>
                </a:r>
              </a:p>
            </p:txBody>
          </p:sp>
        </p:grpSp>
      </p:grpSp>
      <p:grpSp>
        <p:nvGrpSpPr>
          <p:cNvPr id="266" name="¿BUENO, xq se agregan otros temas, miradas, datos?"/>
          <p:cNvGrpSpPr/>
          <p:nvPr/>
        </p:nvGrpSpPr>
        <p:grpSpPr>
          <a:xfrm>
            <a:off x="775224" y="1165702"/>
            <a:ext cx="3038794" cy="2174467"/>
            <a:chOff x="0" y="0"/>
            <a:chExt cx="3038792" cy="2174466"/>
          </a:xfrm>
        </p:grpSpPr>
        <p:sp>
          <p:nvSpPr>
            <p:cNvPr id="262" name="Quote Bubble"/>
            <p:cNvSpPr/>
            <p:nvPr/>
          </p:nvSpPr>
          <p:spPr>
            <a:xfrm>
              <a:off x="-1" y="0"/>
              <a:ext cx="3038794" cy="2174467"/>
            </a:xfrm>
            <a:prstGeom prst="wedgeEllipseCallout">
              <a:avLst>
                <a:gd name="adj1" fmla="val 94826"/>
                <a:gd name="adj2" fmla="val 106982"/>
              </a:avLst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27091" tIns="27091" rIns="27091" bIns="27091" numCol="1" anchor="ctr">
              <a:noAutofit/>
            </a:bodyPr>
            <a:lstStyle/>
            <a:p>
              <a:pPr defTabSz="803766">
                <a:lnSpc>
                  <a:spcPct val="100000"/>
                </a:lnSpc>
                <a:defRPr sz="2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grpSp>
          <p:nvGrpSpPr>
            <p:cNvPr id="265" name="¿BUENO, xq se agregan otros temas, miradas, datos?"/>
            <p:cNvGrpSpPr/>
            <p:nvPr/>
          </p:nvGrpSpPr>
          <p:grpSpPr>
            <a:xfrm>
              <a:off x="445020" y="303026"/>
              <a:ext cx="2148751" cy="1568414"/>
              <a:chOff x="0" y="0"/>
              <a:chExt cx="2148750" cy="1568412"/>
            </a:xfrm>
          </p:grpSpPr>
          <p:sp>
            <p:nvSpPr>
              <p:cNvPr id="263" name="Rectangle"/>
              <p:cNvSpPr/>
              <p:nvPr/>
            </p:nvSpPr>
            <p:spPr>
              <a:xfrm>
                <a:off x="-1" y="0"/>
                <a:ext cx="2148752" cy="1568413"/>
              </a:xfrm>
              <a:prstGeom prst="rect">
                <a:avLst/>
              </a:prstGeom>
              <a:solidFill>
                <a:schemeClr val="accent3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7091" tIns="27091" rIns="27091" bIns="27091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Canela Bold"/>
                    <a:ea typeface="Canela Bold"/>
                    <a:cs typeface="Canela Bold"/>
                    <a:sym typeface="Canela Bold"/>
                  </a:defRPr>
                </a:pPr>
              </a:p>
            </p:txBody>
          </p:sp>
          <p:sp>
            <p:nvSpPr>
              <p:cNvPr id="264" name="¿BUENO, xq se agregan otros temas, miradas, datos?"/>
              <p:cNvSpPr txBox="1"/>
              <p:nvPr/>
            </p:nvSpPr>
            <p:spPr>
              <a:xfrm>
                <a:off x="19049" y="53153"/>
                <a:ext cx="2110652" cy="14621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7091" tIns="27091" rIns="27091" bIns="27091" numCol="1" anchor="ctr">
                <a:spAutoFit/>
              </a:bodyPr>
              <a:lstStyle>
                <a:lvl1pPr>
                  <a:defRPr>
                    <a:solidFill>
                      <a:srgbClr val="FFFFFF"/>
                    </a:solidFill>
                    <a:latin typeface="Canela Bold"/>
                    <a:ea typeface="Canela Bold"/>
                    <a:cs typeface="Canela Bold"/>
                    <a:sym typeface="Canela Bold"/>
                  </a:defRPr>
                </a:lvl1pPr>
              </a:lstStyle>
              <a:p>
                <a:pPr/>
                <a:r>
                  <a:t>¿BUENO, xq se agregan otros temas, miradas, datos?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6" grpId="3"/>
      <p:bldP build="whole" bldLvl="1" animBg="1" rev="0" advAuto="0" spid="256" grpId="1"/>
      <p:bldP build="whole" bldLvl="1" animBg="1" rev="0" advAuto="0" spid="261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¿Cómo entendemos esta dinámica"/>
          <p:cNvSpPr txBox="1"/>
          <p:nvPr>
            <p:ph type="title"/>
          </p:nvPr>
        </p:nvSpPr>
        <p:spPr>
          <a:xfrm>
            <a:off x="650238" y="304959"/>
            <a:ext cx="11704323" cy="921175"/>
          </a:xfrm>
          <a:prstGeom prst="rect">
            <a:avLst/>
          </a:prstGeom>
        </p:spPr>
        <p:txBody>
          <a:bodyPr/>
          <a:lstStyle>
            <a:lvl1pPr defTabSz="1369837">
              <a:defRPr spc="-100" sz="4500"/>
            </a:lvl1pPr>
          </a:lstStyle>
          <a:p>
            <a:pPr/>
            <a:r>
              <a:t>¿Cómo entendemos esta dinámica</a:t>
            </a:r>
          </a:p>
        </p:txBody>
      </p:sp>
      <p:sp>
        <p:nvSpPr>
          <p:cNvPr id="269" name="Kaner, S. (2014). Facilitator’s Guide to Participatory Decision-Making. San Francisco, USA: Wiley."/>
          <p:cNvSpPr txBox="1"/>
          <p:nvPr/>
        </p:nvSpPr>
        <p:spPr>
          <a:xfrm>
            <a:off x="3458616" y="9103641"/>
            <a:ext cx="7972406" cy="281007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1" tIns="27091" rIns="27091" bIns="27091" anchor="ctr">
            <a:spAutoFit/>
          </a:bodyPr>
          <a:lstStyle>
            <a:lvl1pPr defTabSz="587022">
              <a:lnSpc>
                <a:spcPct val="100000"/>
              </a:lnSpc>
              <a:defRPr sz="14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Kaner, S. (2014). Facilitator’s Guide to Participatory Decision-Making. San Francisco, USA: Wiley.</a:t>
            </a:r>
          </a:p>
        </p:txBody>
      </p:sp>
      <p:grpSp>
        <p:nvGrpSpPr>
          <p:cNvPr id="272" name="Tema nuevo"/>
          <p:cNvGrpSpPr/>
          <p:nvPr/>
        </p:nvGrpSpPr>
        <p:grpSpPr>
          <a:xfrm>
            <a:off x="2654673" y="5306308"/>
            <a:ext cx="1270006" cy="1270007"/>
            <a:chOff x="0" y="-1"/>
            <a:chExt cx="1270005" cy="1270006"/>
          </a:xfrm>
        </p:grpSpPr>
        <p:sp>
          <p:nvSpPr>
            <p:cNvPr id="270" name="Circle"/>
            <p:cNvSpPr/>
            <p:nvPr/>
          </p:nvSpPr>
          <p:spPr>
            <a:xfrm>
              <a:off x="-1" y="-2"/>
              <a:ext cx="1270006" cy="127000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27091" tIns="27091" rIns="27091" bIns="27091" numCol="1" anchor="ctr">
              <a:noAutofit/>
            </a:bodyPr>
            <a:lstStyle/>
            <a:p>
              <a:pPr defTabSz="803766">
                <a:lnSpc>
                  <a:spcPct val="100000"/>
                </a:lnSpc>
                <a:defRPr sz="2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271" name="Tema nuevo"/>
            <p:cNvSpPr txBox="1"/>
            <p:nvPr/>
          </p:nvSpPr>
          <p:spPr>
            <a:xfrm>
              <a:off x="185987" y="241004"/>
              <a:ext cx="898028" cy="787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7091" tIns="27091" rIns="27091" bIns="27091" numCol="1" anchor="ctr">
              <a:spAutoFit/>
            </a:bodyPr>
            <a:lstStyle>
              <a:lvl1pPr defTabSz="803766">
                <a:lnSpc>
                  <a:spcPct val="100000"/>
                </a:lnSpc>
                <a:defRPr sz="2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pPr/>
              <a:r>
                <a:t>Tema nuevo</a:t>
              </a:r>
            </a:p>
          </p:txBody>
        </p:sp>
      </p:grpSp>
      <p:grpSp>
        <p:nvGrpSpPr>
          <p:cNvPr id="277" name="¿MALO, xq  no se llegan a decisiones?"/>
          <p:cNvGrpSpPr/>
          <p:nvPr/>
        </p:nvGrpSpPr>
        <p:grpSpPr>
          <a:xfrm>
            <a:off x="10278432" y="907868"/>
            <a:ext cx="2355893" cy="2690136"/>
            <a:chOff x="0" y="0"/>
            <a:chExt cx="2355891" cy="2690135"/>
          </a:xfrm>
        </p:grpSpPr>
        <p:sp>
          <p:nvSpPr>
            <p:cNvPr id="273" name="Quote Bubble"/>
            <p:cNvSpPr/>
            <p:nvPr/>
          </p:nvSpPr>
          <p:spPr>
            <a:xfrm>
              <a:off x="-1" y="0"/>
              <a:ext cx="2355893" cy="2690136"/>
            </a:xfrm>
            <a:prstGeom prst="wedgeEllipseCallout">
              <a:avLst>
                <a:gd name="adj1" fmla="val -49385"/>
                <a:gd name="adj2" fmla="val 58623"/>
              </a:avLst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27091" tIns="27091" rIns="27091" bIns="27091" numCol="1" anchor="ctr">
              <a:noAutofit/>
            </a:bodyPr>
            <a:lstStyle/>
            <a:p>
              <a:pPr defTabSz="803766">
                <a:lnSpc>
                  <a:spcPct val="100000"/>
                </a:lnSpc>
                <a:defRPr sz="2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grpSp>
          <p:nvGrpSpPr>
            <p:cNvPr id="276" name="¿MALO, xq  no se llegan a decisiones?"/>
            <p:cNvGrpSpPr/>
            <p:nvPr/>
          </p:nvGrpSpPr>
          <p:grpSpPr>
            <a:xfrm>
              <a:off x="470132" y="456339"/>
              <a:ext cx="1353576" cy="1939615"/>
              <a:chOff x="0" y="0"/>
              <a:chExt cx="1353575" cy="1939613"/>
            </a:xfrm>
          </p:grpSpPr>
          <p:sp>
            <p:nvSpPr>
              <p:cNvPr id="274" name="Rectangle"/>
              <p:cNvSpPr/>
              <p:nvPr/>
            </p:nvSpPr>
            <p:spPr>
              <a:xfrm>
                <a:off x="-1" y="0"/>
                <a:ext cx="1353577" cy="1939614"/>
              </a:xfrm>
              <a:prstGeom prst="rect">
                <a:avLst/>
              </a:prstGeom>
              <a:gradFill flip="none" rotWithShape="1">
                <a:gsLst>
                  <a:gs pos="0">
                    <a:srgbClr val="FF0434"/>
                  </a:gs>
                  <a:gs pos="100000">
                    <a:schemeClr val="accent5">
                      <a:hueOff val="429659"/>
                      <a:satOff val="23107"/>
                      <a:lumOff val="33146"/>
                    </a:schemeClr>
                  </a:gs>
                </a:gsLst>
                <a:lin ang="16200000" scaled="0"/>
              </a:gradFill>
              <a:ln w="9525" cap="flat">
                <a:solidFill>
                  <a:srgbClr val="E21C41"/>
                </a:solidFill>
                <a:prstDash val="solid"/>
                <a:round/>
              </a:ln>
              <a:effectLst/>
            </p:spPr>
            <p:txBody>
              <a:bodyPr wrap="square" lIns="27091" tIns="27091" rIns="27091" bIns="27091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Canela Bold"/>
                    <a:ea typeface="Canela Bold"/>
                    <a:cs typeface="Canela Bold"/>
                    <a:sym typeface="Canela Bold"/>
                  </a:defRPr>
                </a:pPr>
              </a:p>
            </p:txBody>
          </p:sp>
          <p:sp>
            <p:nvSpPr>
              <p:cNvPr id="275" name="¿MALO, xq  no se llegan a decisiones?"/>
              <p:cNvSpPr txBox="1"/>
              <p:nvPr/>
            </p:nvSpPr>
            <p:spPr>
              <a:xfrm>
                <a:off x="4762" y="67177"/>
                <a:ext cx="1344051" cy="18052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7091" tIns="27091" rIns="27091" bIns="27091" numCol="1" anchor="ctr">
                <a:spAutoFit/>
              </a:bodyPr>
              <a:lstStyle>
                <a:lvl1pPr>
                  <a:defRPr>
                    <a:solidFill>
                      <a:srgbClr val="FFFFFF"/>
                    </a:solidFill>
                    <a:latin typeface="Canela Bold"/>
                    <a:ea typeface="Canela Bold"/>
                    <a:cs typeface="Canela Bold"/>
                    <a:sym typeface="Canela Bold"/>
                  </a:defRPr>
                </a:lvl1pPr>
              </a:lstStyle>
              <a:p>
                <a:pPr/>
                <a:r>
                  <a:t>¿MALO, xq  no se llegan a decisiones?</a:t>
                </a:r>
              </a:p>
            </p:txBody>
          </p:sp>
        </p:grpSp>
      </p:grpSp>
      <p:sp>
        <p:nvSpPr>
          <p:cNvPr id="278" name="Tiempo"/>
          <p:cNvSpPr txBox="1"/>
          <p:nvPr/>
        </p:nvSpPr>
        <p:spPr>
          <a:xfrm>
            <a:off x="4169316" y="8187483"/>
            <a:ext cx="1048976" cy="419691"/>
          </a:xfrm>
          <a:prstGeom prst="rect">
            <a:avLst/>
          </a:prstGeom>
          <a:solidFill>
            <a:srgbClr val="45B43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1" tIns="27091" rIns="27091" bIns="27091" anchor="ctr">
            <a:spAutoFit/>
          </a:bodyPr>
          <a:lstStyle>
            <a:lvl1pPr defTabSz="587022">
              <a:lnSpc>
                <a:spcPct val="100000"/>
              </a:lnSpc>
              <a:defRPr sz="22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Tiempo</a:t>
            </a:r>
          </a:p>
        </p:txBody>
      </p:sp>
      <p:sp>
        <p:nvSpPr>
          <p:cNvPr id="279" name="Diversidad de Ideas"/>
          <p:cNvSpPr txBox="1"/>
          <p:nvPr/>
        </p:nvSpPr>
        <p:spPr>
          <a:xfrm rot="16199747">
            <a:off x="297292" y="5955892"/>
            <a:ext cx="3730491" cy="419691"/>
          </a:xfrm>
          <a:prstGeom prst="rect">
            <a:avLst/>
          </a:prstGeom>
          <a:solidFill>
            <a:srgbClr val="45B43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1" tIns="27091" rIns="27091" bIns="27091" anchor="ctr">
            <a:spAutoFit/>
          </a:bodyPr>
          <a:lstStyle>
            <a:lvl1pPr defTabSz="587022">
              <a:lnSpc>
                <a:spcPct val="100000"/>
              </a:lnSpc>
              <a:defRPr sz="22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Diversidad de Ideas</a:t>
            </a:r>
          </a:p>
        </p:txBody>
      </p:sp>
      <p:grpSp>
        <p:nvGrpSpPr>
          <p:cNvPr id="282" name="Group"/>
          <p:cNvGrpSpPr/>
          <p:nvPr/>
        </p:nvGrpSpPr>
        <p:grpSpPr>
          <a:xfrm>
            <a:off x="2496480" y="3368689"/>
            <a:ext cx="5381918" cy="4786108"/>
            <a:chOff x="-1" y="0"/>
            <a:chExt cx="5381917" cy="4786107"/>
          </a:xfrm>
        </p:grpSpPr>
        <p:sp>
          <p:nvSpPr>
            <p:cNvPr id="280" name="Line"/>
            <p:cNvSpPr/>
            <p:nvPr/>
          </p:nvSpPr>
          <p:spPr>
            <a:xfrm flipV="1">
              <a:off x="61916" y="-1"/>
              <a:ext cx="3" cy="4778072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81" name="Line"/>
            <p:cNvSpPr/>
            <p:nvPr/>
          </p:nvSpPr>
          <p:spPr>
            <a:xfrm>
              <a:off x="-2" y="4786104"/>
              <a:ext cx="5381918" cy="3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pic>
        <p:nvPicPr>
          <p:cNvPr id="283" name="Circle Oval" descr="Circle Oval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35159" y="6161687"/>
            <a:ext cx="419970" cy="419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Circle Oval" descr="Circle Oval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30612" y="5717187"/>
            <a:ext cx="419970" cy="419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Circle Oval" descr="Circle Oval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16159" y="4897890"/>
            <a:ext cx="419970" cy="419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Circle Oval" descr="Circle Oval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46612" y="5018687"/>
            <a:ext cx="419970" cy="419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Circle Oval" descr="Circle Oval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2515" y="5526687"/>
            <a:ext cx="419970" cy="419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Circle Oval" descr="Circle Oval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77064" y="4897890"/>
            <a:ext cx="419969" cy="419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Circle Oval" descr="Circle Oval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46612" y="5526687"/>
            <a:ext cx="419970" cy="419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Circle Oval" descr="Circle Oval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65612" y="5780687"/>
            <a:ext cx="419970" cy="419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Circle Oval" descr="Circle Oval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36166" y="5907687"/>
            <a:ext cx="419970" cy="419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Circle Oval" descr="Circle Oval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19612" y="6034687"/>
            <a:ext cx="419970" cy="419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Circle Oval" descr="Circle Oval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06722" y="5907687"/>
            <a:ext cx="419969" cy="419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Circle Oval" descr="Circle Oval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17379" y="6288687"/>
            <a:ext cx="419969" cy="419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Circle Oval" descr="Circle Oval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16159" y="6542685"/>
            <a:ext cx="419970" cy="419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Circle Oval" descr="Circle Oval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27612" y="6542685"/>
            <a:ext cx="419970" cy="419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Line Line" descr="Line L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0800000">
            <a:off x="3038270" y="6796685"/>
            <a:ext cx="4981549" cy="1303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Line Line" descr="Line L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8100000">
            <a:off x="2213055" y="4830962"/>
            <a:ext cx="6077271" cy="1303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Line Line" descr="Line Lin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9266793">
            <a:off x="3047906" y="5735516"/>
            <a:ext cx="5204108" cy="1303267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Opiniones originales"/>
          <p:cNvSpPr txBox="1"/>
          <p:nvPr/>
        </p:nvSpPr>
        <p:spPr>
          <a:xfrm>
            <a:off x="6061879" y="4410547"/>
            <a:ext cx="2447119" cy="432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1" tIns="27091" rIns="27091" bIns="27091" anchor="ctr">
            <a:spAutoFit/>
          </a:bodyPr>
          <a:lstStyle>
            <a:lvl1pPr>
              <a:defRPr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</a:lstStyle>
          <a:p>
            <a:pPr/>
            <a:r>
              <a:t>Opiniones originales</a:t>
            </a:r>
          </a:p>
        </p:txBody>
      </p:sp>
      <p:sp>
        <p:nvSpPr>
          <p:cNvPr id="301" name="Opiniones divergentes"/>
          <p:cNvSpPr txBox="1"/>
          <p:nvPr/>
        </p:nvSpPr>
        <p:spPr>
          <a:xfrm>
            <a:off x="7412818" y="5306309"/>
            <a:ext cx="2646255" cy="432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1" tIns="27091" rIns="27091" bIns="27091" anchor="ctr">
            <a:spAutoFit/>
          </a:bodyPr>
          <a:lstStyle>
            <a:lvl1pPr>
              <a:defRPr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</a:lstStyle>
          <a:p>
            <a:pPr/>
            <a:r>
              <a:t>Opiniones divergentes</a:t>
            </a:r>
          </a:p>
        </p:txBody>
      </p:sp>
      <p:grpSp>
        <p:nvGrpSpPr>
          <p:cNvPr id="306" name="¿BUENO, xq se agregan otros temas, miradas, datos?"/>
          <p:cNvGrpSpPr/>
          <p:nvPr/>
        </p:nvGrpSpPr>
        <p:grpSpPr>
          <a:xfrm>
            <a:off x="775224" y="1165702"/>
            <a:ext cx="3038794" cy="2174467"/>
            <a:chOff x="0" y="0"/>
            <a:chExt cx="3038792" cy="2174466"/>
          </a:xfrm>
        </p:grpSpPr>
        <p:sp>
          <p:nvSpPr>
            <p:cNvPr id="302" name="Quote Bubble"/>
            <p:cNvSpPr/>
            <p:nvPr/>
          </p:nvSpPr>
          <p:spPr>
            <a:xfrm>
              <a:off x="-1" y="0"/>
              <a:ext cx="3038794" cy="2174467"/>
            </a:xfrm>
            <a:prstGeom prst="wedgeEllipseCallout">
              <a:avLst>
                <a:gd name="adj1" fmla="val 94826"/>
                <a:gd name="adj2" fmla="val 106982"/>
              </a:avLst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27091" tIns="27091" rIns="27091" bIns="27091" numCol="1" anchor="ctr">
              <a:noAutofit/>
            </a:bodyPr>
            <a:lstStyle/>
            <a:p>
              <a:pPr defTabSz="803766">
                <a:lnSpc>
                  <a:spcPct val="100000"/>
                </a:lnSpc>
                <a:defRPr sz="2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grpSp>
          <p:nvGrpSpPr>
            <p:cNvPr id="305" name="¿BUENO, xq se agregan otros temas, miradas, datos?"/>
            <p:cNvGrpSpPr/>
            <p:nvPr/>
          </p:nvGrpSpPr>
          <p:grpSpPr>
            <a:xfrm>
              <a:off x="445020" y="303026"/>
              <a:ext cx="2148751" cy="1568414"/>
              <a:chOff x="0" y="0"/>
              <a:chExt cx="2148750" cy="1568412"/>
            </a:xfrm>
          </p:grpSpPr>
          <p:sp>
            <p:nvSpPr>
              <p:cNvPr id="303" name="Rectangle"/>
              <p:cNvSpPr/>
              <p:nvPr/>
            </p:nvSpPr>
            <p:spPr>
              <a:xfrm>
                <a:off x="-1" y="0"/>
                <a:ext cx="2148752" cy="1568413"/>
              </a:xfrm>
              <a:prstGeom prst="rect">
                <a:avLst/>
              </a:prstGeom>
              <a:solidFill>
                <a:schemeClr val="accent3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7091" tIns="27091" rIns="27091" bIns="27091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Canela Bold"/>
                    <a:ea typeface="Canela Bold"/>
                    <a:cs typeface="Canela Bold"/>
                    <a:sym typeface="Canela Bold"/>
                  </a:defRPr>
                </a:pPr>
              </a:p>
            </p:txBody>
          </p:sp>
          <p:sp>
            <p:nvSpPr>
              <p:cNvPr id="304" name="¿BUENO, xq se agregan otros temas, miradas, datos?"/>
              <p:cNvSpPr txBox="1"/>
              <p:nvPr/>
            </p:nvSpPr>
            <p:spPr>
              <a:xfrm>
                <a:off x="19049" y="53153"/>
                <a:ext cx="2110652" cy="14621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7091" tIns="27091" rIns="27091" bIns="27091" numCol="1" anchor="ctr">
                <a:spAutoFit/>
              </a:bodyPr>
              <a:lstStyle>
                <a:lvl1pPr>
                  <a:defRPr>
                    <a:solidFill>
                      <a:srgbClr val="FFFFFF"/>
                    </a:solidFill>
                    <a:latin typeface="Canela Bold"/>
                    <a:ea typeface="Canela Bold"/>
                    <a:cs typeface="Canela Bold"/>
                    <a:sym typeface="Canela Bold"/>
                  </a:defRPr>
                </a:lvl1pPr>
              </a:lstStyle>
              <a:p>
                <a:pPr/>
                <a:r>
                  <a:t>¿BUENO, xq se agregan otros temas, miradas, datos?</a:t>
                </a:r>
              </a:p>
            </p:txBody>
          </p:sp>
        </p:grpSp>
      </p:grpSp>
      <p:sp>
        <p:nvSpPr>
          <p:cNvPr id="307" name="Opiniones familiares"/>
          <p:cNvSpPr txBox="1"/>
          <p:nvPr/>
        </p:nvSpPr>
        <p:spPr>
          <a:xfrm>
            <a:off x="2736298" y="6977608"/>
            <a:ext cx="2434165" cy="432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1" tIns="27091" rIns="27091" bIns="27091" anchor="ctr">
            <a:spAutoFit/>
          </a:bodyPr>
          <a:lstStyle>
            <a:lvl1pPr>
              <a:defRPr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</a:lstStyle>
          <a:p>
            <a:pPr/>
            <a:r>
              <a:t>Opiniones familiares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6" grpId="2"/>
      <p:bldP build="whole" bldLvl="1" animBg="1" rev="0" advAuto="0" spid="277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27091" tIns="27091" rIns="27091" bIns="27091" numCol="1" spcCol="38100" rtlCol="0" anchor="ctr" upright="0">
        <a:spAutoFit/>
      </a:bodyPr>
      <a:lstStyle>
        <a:defPPr marL="0" marR="0" indent="0" algn="ctr" defTabSz="1733973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7091" tIns="27091" rIns="27091" bIns="27091" numCol="1" spcCol="38100" rtlCol="0" anchor="ctr" upright="0">
        <a:spAutoFit/>
      </a:bodyPr>
      <a:lstStyle>
        <a:defPPr marL="0" marR="0" indent="0" algn="ctr" defTabSz="1733973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27091" tIns="27091" rIns="27091" bIns="27091" numCol="1" spcCol="38100" rtlCol="0" anchor="ctr" upright="0">
        <a:spAutoFit/>
      </a:bodyPr>
      <a:lstStyle>
        <a:defPPr marL="0" marR="0" indent="0" algn="ctr" defTabSz="1733973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7091" tIns="27091" rIns="27091" bIns="27091" numCol="1" spcCol="38100" rtlCol="0" anchor="ctr" upright="0">
        <a:spAutoFit/>
      </a:bodyPr>
      <a:lstStyle>
        <a:defPPr marL="0" marR="0" indent="0" algn="ctr" defTabSz="1733973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